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57" r:id="rId3"/>
    <p:sldId id="258" r:id="rId4"/>
    <p:sldId id="264" r:id="rId5"/>
    <p:sldId id="277" r:id="rId6"/>
    <p:sldId id="263" r:id="rId7"/>
    <p:sldId id="305" r:id="rId8"/>
    <p:sldId id="259" r:id="rId9"/>
    <p:sldId id="276" r:id="rId10"/>
    <p:sldId id="261" r:id="rId11"/>
    <p:sldId id="262" r:id="rId12"/>
    <p:sldId id="260" r:id="rId13"/>
    <p:sldId id="307" r:id="rId14"/>
    <p:sldId id="306" r:id="rId15"/>
    <p:sldId id="281" r:id="rId16"/>
    <p:sldId id="278" r:id="rId17"/>
    <p:sldId id="279" r:id="rId18"/>
    <p:sldId id="308" r:id="rId19"/>
    <p:sldId id="302" r:id="rId20"/>
    <p:sldId id="303" r:id="rId21"/>
    <p:sldId id="309" r:id="rId22"/>
    <p:sldId id="286" r:id="rId23"/>
    <p:sldId id="287" r:id="rId24"/>
    <p:sldId id="288" r:id="rId25"/>
    <p:sldId id="289" r:id="rId26"/>
    <p:sldId id="310" r:id="rId27"/>
    <p:sldId id="271" r:id="rId28"/>
    <p:sldId id="272" r:id="rId29"/>
    <p:sldId id="280" r:id="rId30"/>
    <p:sldId id="270" r:id="rId31"/>
    <p:sldId id="269" r:id="rId32"/>
    <p:sldId id="273" r:id="rId33"/>
    <p:sldId id="274" r:id="rId34"/>
    <p:sldId id="275" r:id="rId35"/>
    <p:sldId id="311" r:id="rId36"/>
    <p:sldId id="313" r:id="rId37"/>
    <p:sldId id="31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EC118B-0D2F-4DD9-85A7-7E311D955537}" v="1" dt="2022-12-20T14:13:08.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660"/>
  </p:normalViewPr>
  <p:slideViewPr>
    <p:cSldViewPr snapToGrid="0">
      <p:cViewPr>
        <p:scale>
          <a:sx n="104" d="100"/>
          <a:sy n="104" d="100"/>
        </p:scale>
        <p:origin x="840"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Sig-background</a:t>
            </a:r>
            <a:r>
              <a:rPr lang="en-US" baseline="0"/>
              <a:t> vs time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6488626421697292E-2"/>
                  <c:y val="0.3440128317293671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Sheet1!$A$2:$A$9</c:f>
              <c:numCache>
                <c:formatCode>General</c:formatCode>
                <c:ptCount val="8"/>
                <c:pt idx="0">
                  <c:v>2</c:v>
                </c:pt>
                <c:pt idx="1">
                  <c:v>7</c:v>
                </c:pt>
                <c:pt idx="2">
                  <c:v>12</c:v>
                </c:pt>
                <c:pt idx="3">
                  <c:v>17</c:v>
                </c:pt>
                <c:pt idx="4">
                  <c:v>22</c:v>
                </c:pt>
                <c:pt idx="5">
                  <c:v>27</c:v>
                </c:pt>
                <c:pt idx="6">
                  <c:v>32</c:v>
                </c:pt>
                <c:pt idx="7">
                  <c:v>37</c:v>
                </c:pt>
              </c:numCache>
            </c:numRef>
          </c:xVal>
          <c:yVal>
            <c:numRef>
              <c:f>Sheet1!$D$2:$D$9</c:f>
              <c:numCache>
                <c:formatCode>General</c:formatCode>
                <c:ptCount val="8"/>
                <c:pt idx="0">
                  <c:v>547</c:v>
                </c:pt>
                <c:pt idx="1">
                  <c:v>975</c:v>
                </c:pt>
                <c:pt idx="2">
                  <c:v>1235</c:v>
                </c:pt>
                <c:pt idx="3">
                  <c:v>1477</c:v>
                </c:pt>
                <c:pt idx="4">
                  <c:v>1693</c:v>
                </c:pt>
                <c:pt idx="5">
                  <c:v>1894</c:v>
                </c:pt>
                <c:pt idx="6">
                  <c:v>2191</c:v>
                </c:pt>
                <c:pt idx="7">
                  <c:v>2302</c:v>
                </c:pt>
              </c:numCache>
            </c:numRef>
          </c:yVal>
          <c:smooth val="0"/>
          <c:extLst>
            <c:ext xmlns:c16="http://schemas.microsoft.com/office/drawing/2014/chart" uri="{C3380CC4-5D6E-409C-BE32-E72D297353CC}">
              <c16:uniqueId val="{00000001-2312-4E02-B6BF-05D0A0893B48}"/>
            </c:ext>
          </c:extLst>
        </c:ser>
        <c:dLbls>
          <c:showLegendKey val="0"/>
          <c:showVal val="0"/>
          <c:showCatName val="0"/>
          <c:showSerName val="0"/>
          <c:showPercent val="0"/>
          <c:showBubbleSize val="0"/>
        </c:dLbls>
        <c:axId val="1448955600"/>
        <c:axId val="1448956432"/>
      </c:scatterChart>
      <c:valAx>
        <c:axId val="14489556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r>
                  <a:rPr lang="en-US" baseline="0"/>
                  <a:t> (min)</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956432"/>
        <c:crosses val="autoZero"/>
        <c:crossBetween val="midCat"/>
      </c:valAx>
      <c:valAx>
        <c:axId val="1448956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Intensity (AU)</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9556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1971D-AA4F-4FC6-88FC-714429F46A57}" type="datetimeFigureOut">
              <a:rPr lang="en-US" smtClean="0"/>
              <a:t>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AEC78-1761-46EF-954D-E130375C8085}" type="slidenum">
              <a:rPr lang="en-US" smtClean="0"/>
              <a:t>‹#›</a:t>
            </a:fld>
            <a:endParaRPr lang="en-US"/>
          </a:p>
        </p:txBody>
      </p:sp>
    </p:spTree>
    <p:extLst>
      <p:ext uri="{BB962C8B-B14F-4D97-AF65-F5344CB8AC3E}">
        <p14:creationId xmlns:p14="http://schemas.microsoft.com/office/powerpoint/2010/main" val="414279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F940-2A37-4B17-9C25-60D7DE8CF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328289-94C9-4E74-99D0-B27565B96E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D25BA1-B749-4262-AD4D-FE093E7FABE3}"/>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5" name="Footer Placeholder 4">
            <a:extLst>
              <a:ext uri="{FF2B5EF4-FFF2-40B4-BE49-F238E27FC236}">
                <a16:creationId xmlns:a16="http://schemas.microsoft.com/office/drawing/2014/main" id="{88B5C12E-49CD-4AE1-B0B9-930C83166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D9F8B-6487-486A-9E08-0E630D8B3E32}"/>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3733856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A564-4BEA-4FD7-A9E9-1107BE02C1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FCC8D4-BB81-4825-B9E4-B177F9B7CB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79520-0CC6-419B-9A52-EB03BF70F615}"/>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5" name="Footer Placeholder 4">
            <a:extLst>
              <a:ext uri="{FF2B5EF4-FFF2-40B4-BE49-F238E27FC236}">
                <a16:creationId xmlns:a16="http://schemas.microsoft.com/office/drawing/2014/main" id="{CF151E87-EB8A-461E-81CC-B11F42EB1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6DC3F-5BC8-4E0F-B620-17BF835574A1}"/>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1587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B312B-C328-4C64-A14D-3CA6108880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879B0A-F99D-4DEF-8109-F3ACB7BBF8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7AC0-33DE-4EB4-88B8-3E2C722C2887}"/>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5" name="Footer Placeholder 4">
            <a:extLst>
              <a:ext uri="{FF2B5EF4-FFF2-40B4-BE49-F238E27FC236}">
                <a16:creationId xmlns:a16="http://schemas.microsoft.com/office/drawing/2014/main" id="{226150A7-C031-4AA6-A10F-5D8A75490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B2879-F05F-4B1F-B194-761C475B1F5E}"/>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1197915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17E4-75FD-4689-B9FB-64D3E1975D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19FA13-A013-40A9-A217-889635BDA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63A95-2A8F-46BA-95AB-2A40E60CF949}"/>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5" name="Footer Placeholder 4">
            <a:extLst>
              <a:ext uri="{FF2B5EF4-FFF2-40B4-BE49-F238E27FC236}">
                <a16:creationId xmlns:a16="http://schemas.microsoft.com/office/drawing/2014/main" id="{AD2FCF52-636F-4A3C-87B3-11F8E942A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D736A-B6B3-4718-8C01-5CD342A066A7}"/>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427129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05F4-8E8E-4CDB-994B-B7A9713832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CBCAB4-10F9-4E8E-8925-B5D5D944E8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352072-9B30-4AD5-9669-5CFEB31737E6}"/>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5" name="Footer Placeholder 4">
            <a:extLst>
              <a:ext uri="{FF2B5EF4-FFF2-40B4-BE49-F238E27FC236}">
                <a16:creationId xmlns:a16="http://schemas.microsoft.com/office/drawing/2014/main" id="{EDAEBB28-DEC0-4595-AFC2-5BCA868B5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8FE60-9986-4F30-A834-3B501C009EBC}"/>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1818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4E60-5BB1-49D2-9E92-D8B2F34A4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48FD7A-270E-4DB6-906D-36A4070F06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65A865-B44A-48DF-82C1-2E26184EC4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10C2C3-4961-425D-B0C8-3B8BB340B2EA}"/>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6" name="Footer Placeholder 5">
            <a:extLst>
              <a:ext uri="{FF2B5EF4-FFF2-40B4-BE49-F238E27FC236}">
                <a16:creationId xmlns:a16="http://schemas.microsoft.com/office/drawing/2014/main" id="{0CC1CA3B-D55D-46CD-B0DA-797655BC2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59B79-DCDC-496D-BAEF-B5DCB1F587A9}"/>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323691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36AD-32C0-4DFF-A3E6-18335651FA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5A7220-521D-4DB2-BE85-8118E39D9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D908DB-36A6-4162-9E04-34EB46B8C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1C98AC-B166-4DCA-A60E-A4EAC9ADF8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617F15-841C-4741-8193-93FFDAD99A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1645C5-55EF-41D3-B29C-BC26EBAD8191}"/>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8" name="Footer Placeholder 7">
            <a:extLst>
              <a:ext uri="{FF2B5EF4-FFF2-40B4-BE49-F238E27FC236}">
                <a16:creationId xmlns:a16="http://schemas.microsoft.com/office/drawing/2014/main" id="{3D26A296-2E6E-4800-8DB0-20BB739A86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1F67C1-5AEB-492C-903A-2779F2760E41}"/>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1684699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3B7C-F7AA-44D5-B3E1-60BE518E84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F4BC5E-4C39-41E4-A6B6-EA7C118208EF}"/>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4" name="Footer Placeholder 3">
            <a:extLst>
              <a:ext uri="{FF2B5EF4-FFF2-40B4-BE49-F238E27FC236}">
                <a16:creationId xmlns:a16="http://schemas.microsoft.com/office/drawing/2014/main" id="{BF5EA671-5E7E-4A01-A3F2-4AD1234297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DAAA22-1E14-46C5-BC3E-0DC287B369E9}"/>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85477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EC7DFB-6890-4448-977C-7F8BC344B9B3}"/>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3" name="Footer Placeholder 2">
            <a:extLst>
              <a:ext uri="{FF2B5EF4-FFF2-40B4-BE49-F238E27FC236}">
                <a16:creationId xmlns:a16="http://schemas.microsoft.com/office/drawing/2014/main" id="{E8ABBEBC-20A1-49D3-A02B-F873ECF871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FD4369-4471-476A-8CEF-6756C7B3A313}"/>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335439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377A-1469-4539-9348-882D23B36B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5D203-506A-4D21-85C1-EFA05269C4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2E38BC-8993-4BF5-AC31-78875F0C7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84B55-6C79-4E63-B138-8E933066FFD1}"/>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6" name="Footer Placeholder 5">
            <a:extLst>
              <a:ext uri="{FF2B5EF4-FFF2-40B4-BE49-F238E27FC236}">
                <a16:creationId xmlns:a16="http://schemas.microsoft.com/office/drawing/2014/main" id="{B7B38068-DD7D-4FDB-84FE-A4FF30C09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BE0E9-B1FF-42A8-92DD-5420D86575BE}"/>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2555337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DD50-0720-4861-A31C-251F74A8A0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235C98-3CB4-4090-9EC5-04E3BB9829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115DC0-C138-4584-9FBB-A7C7B3188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9E5B04-3418-4C6E-BA78-49F690305233}"/>
              </a:ext>
            </a:extLst>
          </p:cNvPr>
          <p:cNvSpPr>
            <a:spLocks noGrp="1"/>
          </p:cNvSpPr>
          <p:nvPr>
            <p:ph type="dt" sz="half" idx="10"/>
          </p:nvPr>
        </p:nvSpPr>
        <p:spPr/>
        <p:txBody>
          <a:bodyPr/>
          <a:lstStyle/>
          <a:p>
            <a:fld id="{526EF550-2DCE-40B0-B57E-52A92D349DEB}" type="datetimeFigureOut">
              <a:rPr lang="en-US" smtClean="0"/>
              <a:t>1/3/2023</a:t>
            </a:fld>
            <a:endParaRPr lang="en-US"/>
          </a:p>
        </p:txBody>
      </p:sp>
      <p:sp>
        <p:nvSpPr>
          <p:cNvPr id="6" name="Footer Placeholder 5">
            <a:extLst>
              <a:ext uri="{FF2B5EF4-FFF2-40B4-BE49-F238E27FC236}">
                <a16:creationId xmlns:a16="http://schemas.microsoft.com/office/drawing/2014/main" id="{1BB1AE46-5D99-4AB9-B9A1-4C93E8D77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40655F-4609-4C57-88DC-A91052242FDF}"/>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384852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EF4BF9-176B-4D75-A418-6EA7D3CA9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045253-97BB-48A2-9F9D-E5BFB53E9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DDCDD-8DCC-4337-9119-E286BBA62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EF550-2DCE-40B0-B57E-52A92D349DEB}" type="datetimeFigureOut">
              <a:rPr lang="en-US" smtClean="0"/>
              <a:t>1/3/2023</a:t>
            </a:fld>
            <a:endParaRPr lang="en-US"/>
          </a:p>
        </p:txBody>
      </p:sp>
      <p:sp>
        <p:nvSpPr>
          <p:cNvPr id="5" name="Footer Placeholder 4">
            <a:extLst>
              <a:ext uri="{FF2B5EF4-FFF2-40B4-BE49-F238E27FC236}">
                <a16:creationId xmlns:a16="http://schemas.microsoft.com/office/drawing/2014/main" id="{4A561319-CD0F-485E-9F8E-4B44818FA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5EFD1-CEA6-402C-8CA4-4435F9FB42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25E24-CC12-445C-9B6B-E9421C2E2654}" type="slidenum">
              <a:rPr lang="en-US" smtClean="0"/>
              <a:t>‹#›</a:t>
            </a:fld>
            <a:endParaRPr lang="en-US"/>
          </a:p>
        </p:txBody>
      </p:sp>
    </p:spTree>
    <p:extLst>
      <p:ext uri="{BB962C8B-B14F-4D97-AF65-F5344CB8AC3E}">
        <p14:creationId xmlns:p14="http://schemas.microsoft.com/office/powerpoint/2010/main" val="368221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wmf"/><Relationship Id="rId7" Type="http://schemas.openxmlformats.org/officeDocument/2006/relationships/image" Target="../media/image14.wmf"/><Relationship Id="rId2" Type="http://schemas.openxmlformats.org/officeDocument/2006/relationships/oleObject" Target="../embeddings/oleObject11.bin"/><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13.wmf"/><Relationship Id="rId4" Type="http://schemas.openxmlformats.org/officeDocument/2006/relationships/oleObject" Target="../embeddings/oleObject12.bin"/></Relationships>
</file>

<file path=ppt/slides/_rels/slide1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25.png"/><Relationship Id="rId3" Type="http://schemas.openxmlformats.org/officeDocument/2006/relationships/image" Target="../media/image19.wmf"/><Relationship Id="rId7" Type="http://schemas.openxmlformats.org/officeDocument/2006/relationships/image" Target="../media/image21.wmf"/><Relationship Id="rId12" Type="http://schemas.openxmlformats.org/officeDocument/2006/relationships/image" Target="../media/image24.wmf"/><Relationship Id="rId2" Type="http://schemas.openxmlformats.org/officeDocument/2006/relationships/oleObject" Target="../embeddings/oleObject14.bin"/><Relationship Id="rId1" Type="http://schemas.openxmlformats.org/officeDocument/2006/relationships/slideLayout" Target="../slideLayouts/slideLayout2.xml"/><Relationship Id="rId6" Type="http://schemas.openxmlformats.org/officeDocument/2006/relationships/oleObject" Target="../embeddings/oleObject16.bin"/><Relationship Id="rId11" Type="http://schemas.openxmlformats.org/officeDocument/2006/relationships/oleObject" Target="../embeddings/oleObject18.bin"/><Relationship Id="rId5" Type="http://schemas.openxmlformats.org/officeDocument/2006/relationships/image" Target="../media/image20.wmf"/><Relationship Id="rId10" Type="http://schemas.openxmlformats.org/officeDocument/2006/relationships/image" Target="../media/image23.png"/><Relationship Id="rId4" Type="http://schemas.openxmlformats.org/officeDocument/2006/relationships/oleObject" Target="../embeddings/oleObject15.bin"/><Relationship Id="rId9" Type="http://schemas.openxmlformats.org/officeDocument/2006/relationships/image" Target="../media/image22.wmf"/><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oleObject" Target="../embeddings/oleObject19.bin"/><Relationship Id="rId1" Type="http://schemas.openxmlformats.org/officeDocument/2006/relationships/slideLayout" Target="../slideLayouts/slideLayout2.xml"/><Relationship Id="rId5" Type="http://schemas.openxmlformats.org/officeDocument/2006/relationships/image" Target="../media/image28.wmf"/><Relationship Id="rId4" Type="http://schemas.openxmlformats.org/officeDocument/2006/relationships/oleObject" Target="../embeddings/oleObject20.bin"/></Relationships>
</file>

<file path=ppt/slides/_rels/slide1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21.bin"/><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wmf"/><Relationship Id="rId4" Type="http://schemas.openxmlformats.org/officeDocument/2006/relationships/oleObject" Target="../embeddings/oleObject22.bin"/></Relationships>
</file>

<file path=ppt/slides/_rels/slide21.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23.bin"/><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37.emf"/><Relationship Id="rId7" Type="http://schemas.openxmlformats.org/officeDocument/2006/relationships/image" Target="../media/image39.emf"/><Relationship Id="rId2" Type="http://schemas.openxmlformats.org/officeDocument/2006/relationships/oleObject" Target="../embeddings/oleObject24.bin"/><Relationship Id="rId1" Type="http://schemas.openxmlformats.org/officeDocument/2006/relationships/slideLayout" Target="../slideLayouts/slideLayout2.xml"/><Relationship Id="rId6" Type="http://schemas.openxmlformats.org/officeDocument/2006/relationships/oleObject" Target="../embeddings/oleObject26.bin"/><Relationship Id="rId11" Type="http://schemas.openxmlformats.org/officeDocument/2006/relationships/image" Target="../media/image41.emf"/><Relationship Id="rId5" Type="http://schemas.openxmlformats.org/officeDocument/2006/relationships/image" Target="../media/image38.emf"/><Relationship Id="rId10" Type="http://schemas.openxmlformats.org/officeDocument/2006/relationships/oleObject" Target="../embeddings/oleObject28.bin"/><Relationship Id="rId4" Type="http://schemas.openxmlformats.org/officeDocument/2006/relationships/oleObject" Target="../embeddings/oleObject25.bin"/><Relationship Id="rId9" Type="http://schemas.openxmlformats.org/officeDocument/2006/relationships/image" Target="../media/image40.emf"/></Relationships>
</file>

<file path=ppt/slides/_rels/slide28.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oleObject" Target="../embeddings/oleObject29.bin"/><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oleObject" Target="../embeddings/oleObject30.bin"/></Relationships>
</file>

<file path=ppt/slides/_rels/slide29.xml.rels><?xml version="1.0" encoding="UTF-8" standalone="yes"?>
<Relationships xmlns="http://schemas.openxmlformats.org/package/2006/relationships"><Relationship Id="rId3" Type="http://schemas.openxmlformats.org/officeDocument/2006/relationships/image" Target="../media/image44.wmf"/><Relationship Id="rId7" Type="http://schemas.openxmlformats.org/officeDocument/2006/relationships/image" Target="../media/image46.wmf"/><Relationship Id="rId2" Type="http://schemas.openxmlformats.org/officeDocument/2006/relationships/oleObject" Target="../embeddings/oleObject31.bin"/><Relationship Id="rId1" Type="http://schemas.openxmlformats.org/officeDocument/2006/relationships/slideLayout" Target="../slideLayouts/slideLayout2.xml"/><Relationship Id="rId6" Type="http://schemas.openxmlformats.org/officeDocument/2006/relationships/oleObject" Target="../embeddings/oleObject33.bin"/><Relationship Id="rId5" Type="http://schemas.openxmlformats.org/officeDocument/2006/relationships/image" Target="../media/image45.wmf"/><Relationship Id="rId4" Type="http://schemas.openxmlformats.org/officeDocument/2006/relationships/oleObject" Target="../embeddings/oleObject32.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34.bin"/><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oleObject" Target="../embeddings/oleObject35.bin"/><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50.wmf"/><Relationship Id="rId4" Type="http://schemas.openxmlformats.org/officeDocument/2006/relationships/oleObject" Target="../embeddings/oleObject36.bin"/></Relationships>
</file>

<file path=ppt/slides/_rels/slide35.xml.rels><?xml version="1.0" encoding="UTF-8" standalone="yes"?>
<Relationships xmlns="http://schemas.openxmlformats.org/package/2006/relationships"><Relationship Id="rId3" Type="http://schemas.openxmlformats.org/officeDocument/2006/relationships/image" Target="../media/image49.wmf"/><Relationship Id="rId7" Type="http://schemas.openxmlformats.org/officeDocument/2006/relationships/image" Target="../media/image51.wmf"/><Relationship Id="rId2" Type="http://schemas.openxmlformats.org/officeDocument/2006/relationships/oleObject" Target="../embeddings/oleObject37.bin"/><Relationship Id="rId1" Type="http://schemas.openxmlformats.org/officeDocument/2006/relationships/slideLayout" Target="../slideLayouts/slideLayout2.xml"/><Relationship Id="rId6" Type="http://schemas.openxmlformats.org/officeDocument/2006/relationships/oleObject" Target="../embeddings/oleObject39.bin"/><Relationship Id="rId5" Type="http://schemas.openxmlformats.org/officeDocument/2006/relationships/image" Target="../media/image50.wmf"/><Relationship Id="rId4" Type="http://schemas.openxmlformats.org/officeDocument/2006/relationships/oleObject" Target="../embeddings/oleObject38.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wmf"/><Relationship Id="rId13" Type="http://schemas.openxmlformats.org/officeDocument/2006/relationships/image" Target="../media/image8.png"/><Relationship Id="rId3" Type="http://schemas.openxmlformats.org/officeDocument/2006/relationships/image" Target="../media/image2.wmf"/><Relationship Id="rId7" Type="http://schemas.openxmlformats.org/officeDocument/2006/relationships/oleObject" Target="../embeddings/oleObject4.bin"/><Relationship Id="rId12" Type="http://schemas.openxmlformats.org/officeDocument/2006/relationships/image" Target="../media/image7.sv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png"/><Relationship Id="rId5" Type="http://schemas.openxmlformats.org/officeDocument/2006/relationships/image" Target="../media/image3.wmf"/><Relationship Id="rId10" Type="http://schemas.openxmlformats.org/officeDocument/2006/relationships/image" Target="../media/image5.wmf"/><Relationship Id="rId4" Type="http://schemas.openxmlformats.org/officeDocument/2006/relationships/oleObject" Target="../embeddings/oleObject2.bin"/><Relationship Id="rId9"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9.wmf"/><Relationship Id="rId7" Type="http://schemas.openxmlformats.org/officeDocument/2006/relationships/oleObject" Target="../embeddings/oleObject9.bin"/><Relationship Id="rId2" Type="http://schemas.openxmlformats.org/officeDocument/2006/relationships/oleObject" Target="../embeddings/oleObject6.bin"/><Relationship Id="rId1"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0AAF-8C93-47D3-8FF9-19D13157EDA0}"/>
              </a:ext>
            </a:extLst>
          </p:cNvPr>
          <p:cNvSpPr>
            <a:spLocks noGrp="1"/>
          </p:cNvSpPr>
          <p:nvPr>
            <p:ph type="ctrTitle"/>
          </p:nvPr>
        </p:nvSpPr>
        <p:spPr>
          <a:xfrm>
            <a:off x="1524000" y="1122363"/>
            <a:ext cx="9144000" cy="1201737"/>
          </a:xfrm>
        </p:spPr>
        <p:txBody>
          <a:bodyPr/>
          <a:lstStyle/>
          <a:p>
            <a:r>
              <a:rPr lang="en-US" dirty="0"/>
              <a:t>Floor Meeting Talk Outline</a:t>
            </a:r>
          </a:p>
        </p:txBody>
      </p:sp>
      <p:sp>
        <p:nvSpPr>
          <p:cNvPr id="3" name="Subtitle 2">
            <a:extLst>
              <a:ext uri="{FF2B5EF4-FFF2-40B4-BE49-F238E27FC236}">
                <a16:creationId xmlns:a16="http://schemas.microsoft.com/office/drawing/2014/main" id="{3443C8E5-D57E-44C9-A55B-9EB7730424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6167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3B049-6219-4803-9730-097EF0A2EBED}"/>
              </a:ext>
            </a:extLst>
          </p:cNvPr>
          <p:cNvSpPr>
            <a:spLocks noGrp="1"/>
          </p:cNvSpPr>
          <p:nvPr>
            <p:ph type="title"/>
          </p:nvPr>
        </p:nvSpPr>
        <p:spPr>
          <a:xfrm>
            <a:off x="162791" y="100589"/>
            <a:ext cx="10515600" cy="580448"/>
          </a:xfrm>
        </p:spPr>
        <p:txBody>
          <a:bodyPr>
            <a:normAutofit fontScale="90000"/>
          </a:bodyPr>
          <a:lstStyle/>
          <a:p>
            <a:r>
              <a:rPr lang="en-US" dirty="0"/>
              <a:t>CAD Designing</a:t>
            </a:r>
          </a:p>
        </p:txBody>
      </p:sp>
      <p:sp>
        <p:nvSpPr>
          <p:cNvPr id="3" name="Content Placeholder 2">
            <a:extLst>
              <a:ext uri="{FF2B5EF4-FFF2-40B4-BE49-F238E27FC236}">
                <a16:creationId xmlns:a16="http://schemas.microsoft.com/office/drawing/2014/main" id="{C24C9669-5AC3-4BA5-9EC1-407A3DDA325B}"/>
              </a:ext>
            </a:extLst>
          </p:cNvPr>
          <p:cNvSpPr>
            <a:spLocks noGrp="1"/>
          </p:cNvSpPr>
          <p:nvPr>
            <p:ph idx="1"/>
          </p:nvPr>
        </p:nvSpPr>
        <p:spPr>
          <a:xfrm>
            <a:off x="277091" y="869662"/>
            <a:ext cx="10515600" cy="1790411"/>
          </a:xfrm>
        </p:spPr>
        <p:txBody>
          <a:bodyPr/>
          <a:lstStyle/>
          <a:p>
            <a:r>
              <a:rPr lang="en-US" dirty="0" err="1"/>
              <a:t>FreeCAD</a:t>
            </a:r>
            <a:r>
              <a:rPr lang="en-US" dirty="0"/>
              <a:t> (Best open-source CAD software available)</a:t>
            </a:r>
          </a:p>
        </p:txBody>
      </p:sp>
      <p:graphicFrame>
        <p:nvGraphicFramePr>
          <p:cNvPr id="4" name="Object 3">
            <a:extLst>
              <a:ext uri="{FF2B5EF4-FFF2-40B4-BE49-F238E27FC236}">
                <a16:creationId xmlns:a16="http://schemas.microsoft.com/office/drawing/2014/main" id="{265D68B5-3023-7F24-0515-16F56C3E91BA}"/>
              </a:ext>
            </a:extLst>
          </p:cNvPr>
          <p:cNvGraphicFramePr>
            <a:graphicFrameLocks noChangeAspect="1"/>
          </p:cNvGraphicFramePr>
          <p:nvPr>
            <p:extLst>
              <p:ext uri="{D42A27DB-BD31-4B8C-83A1-F6EECF244321}">
                <p14:modId xmlns:p14="http://schemas.microsoft.com/office/powerpoint/2010/main" val="1837899703"/>
              </p:ext>
            </p:extLst>
          </p:nvPr>
        </p:nvGraphicFramePr>
        <p:xfrm>
          <a:off x="421266" y="2161526"/>
          <a:ext cx="5231181" cy="4072804"/>
        </p:xfrm>
        <a:graphic>
          <a:graphicData uri="http://schemas.openxmlformats.org/presentationml/2006/ole">
            <mc:AlternateContent xmlns:mc="http://schemas.openxmlformats.org/markup-compatibility/2006">
              <mc:Choice xmlns:v="urn:schemas-microsoft-com:vml" Requires="v">
                <p:oleObj name="Bitmap Image" r:id="rId2" imgW="8086680" imgH="6296040" progId="PBrush">
                  <p:embed/>
                </p:oleObj>
              </mc:Choice>
              <mc:Fallback>
                <p:oleObj name="Bitmap Image" r:id="rId2" imgW="8086680" imgH="6296040" progId="PBrush">
                  <p:embed/>
                  <p:pic>
                    <p:nvPicPr>
                      <p:cNvPr id="0" name=""/>
                      <p:cNvPicPr/>
                      <p:nvPr/>
                    </p:nvPicPr>
                    <p:blipFill>
                      <a:blip r:embed="rId3"/>
                      <a:stretch>
                        <a:fillRect/>
                      </a:stretch>
                    </p:blipFill>
                    <p:spPr>
                      <a:xfrm>
                        <a:off x="421266" y="2161526"/>
                        <a:ext cx="5231181" cy="4072804"/>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25C4D1F9-F195-9069-E205-AED7EB250D0E}"/>
              </a:ext>
            </a:extLst>
          </p:cNvPr>
          <p:cNvGraphicFramePr>
            <a:graphicFrameLocks noChangeAspect="1"/>
          </p:cNvGraphicFramePr>
          <p:nvPr>
            <p:extLst>
              <p:ext uri="{D42A27DB-BD31-4B8C-83A1-F6EECF244321}">
                <p14:modId xmlns:p14="http://schemas.microsoft.com/office/powerpoint/2010/main" val="601653470"/>
              </p:ext>
            </p:extLst>
          </p:nvPr>
        </p:nvGraphicFramePr>
        <p:xfrm>
          <a:off x="6276975" y="1796113"/>
          <a:ext cx="5317278" cy="4438217"/>
        </p:xfrm>
        <a:graphic>
          <a:graphicData uri="http://schemas.openxmlformats.org/presentationml/2006/ole">
            <mc:AlternateContent xmlns:mc="http://schemas.openxmlformats.org/markup-compatibility/2006">
              <mc:Choice xmlns:v="urn:schemas-microsoft-com:vml" Requires="v">
                <p:oleObj name="Bitmap Image" r:id="rId4" imgW="8639280" imgH="7210440" progId="PBrush">
                  <p:embed/>
                </p:oleObj>
              </mc:Choice>
              <mc:Fallback>
                <p:oleObj name="Bitmap Image" r:id="rId4" imgW="8639280" imgH="7210440" progId="PBrush">
                  <p:embed/>
                  <p:pic>
                    <p:nvPicPr>
                      <p:cNvPr id="0" name=""/>
                      <p:cNvPicPr/>
                      <p:nvPr/>
                    </p:nvPicPr>
                    <p:blipFill>
                      <a:blip r:embed="rId5"/>
                      <a:stretch>
                        <a:fillRect/>
                      </a:stretch>
                    </p:blipFill>
                    <p:spPr>
                      <a:xfrm>
                        <a:off x="6276975" y="1796113"/>
                        <a:ext cx="5317278" cy="443821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0FE19CFF-D9AD-046B-05E0-7CE2D76F6DDC}"/>
              </a:ext>
            </a:extLst>
          </p:cNvPr>
          <p:cNvSpPr txBox="1"/>
          <p:nvPr/>
        </p:nvSpPr>
        <p:spPr>
          <a:xfrm>
            <a:off x="2518541" y="6388079"/>
            <a:ext cx="1036630" cy="369332"/>
          </a:xfrm>
          <a:prstGeom prst="rect">
            <a:avLst/>
          </a:prstGeom>
          <a:noFill/>
        </p:spPr>
        <p:txBody>
          <a:bodyPr wrap="none" rtlCol="0">
            <a:spAutoFit/>
          </a:bodyPr>
          <a:lstStyle/>
          <a:p>
            <a:r>
              <a:rPr lang="en-US" dirty="0"/>
              <a:t>Top View</a:t>
            </a:r>
          </a:p>
        </p:txBody>
      </p:sp>
      <p:sp>
        <p:nvSpPr>
          <p:cNvPr id="8" name="TextBox 7">
            <a:extLst>
              <a:ext uri="{FF2B5EF4-FFF2-40B4-BE49-F238E27FC236}">
                <a16:creationId xmlns:a16="http://schemas.microsoft.com/office/drawing/2014/main" id="{BC3B44F6-FFE7-3BBB-8606-110FD6BEB639}"/>
              </a:ext>
            </a:extLst>
          </p:cNvPr>
          <p:cNvSpPr txBox="1"/>
          <p:nvPr/>
        </p:nvSpPr>
        <p:spPr>
          <a:xfrm>
            <a:off x="8156864" y="6388079"/>
            <a:ext cx="2395207" cy="369332"/>
          </a:xfrm>
          <a:prstGeom prst="rect">
            <a:avLst/>
          </a:prstGeom>
          <a:noFill/>
        </p:spPr>
        <p:txBody>
          <a:bodyPr wrap="none" rtlCol="0">
            <a:spAutoFit/>
          </a:bodyPr>
          <a:lstStyle/>
          <a:p>
            <a:r>
              <a:rPr lang="en-US" dirty="0"/>
              <a:t>Upper Left Corner View</a:t>
            </a:r>
          </a:p>
        </p:txBody>
      </p:sp>
      <p:graphicFrame>
        <p:nvGraphicFramePr>
          <p:cNvPr id="9" name="Object 8">
            <a:extLst>
              <a:ext uri="{FF2B5EF4-FFF2-40B4-BE49-F238E27FC236}">
                <a16:creationId xmlns:a16="http://schemas.microsoft.com/office/drawing/2014/main" id="{1F353D42-AAB2-F722-1B81-7A16555B3633}"/>
              </a:ext>
            </a:extLst>
          </p:cNvPr>
          <p:cNvGraphicFramePr>
            <a:graphicFrameLocks noChangeAspect="1"/>
          </p:cNvGraphicFramePr>
          <p:nvPr>
            <p:extLst>
              <p:ext uri="{D42A27DB-BD31-4B8C-83A1-F6EECF244321}">
                <p14:modId xmlns:p14="http://schemas.microsoft.com/office/powerpoint/2010/main" val="138747956"/>
              </p:ext>
            </p:extLst>
          </p:nvPr>
        </p:nvGraphicFramePr>
        <p:xfrm>
          <a:off x="8999496" y="300688"/>
          <a:ext cx="1552575" cy="1495425"/>
        </p:xfrm>
        <a:graphic>
          <a:graphicData uri="http://schemas.openxmlformats.org/presentationml/2006/ole">
            <mc:AlternateContent xmlns:mc="http://schemas.openxmlformats.org/markup-compatibility/2006">
              <mc:Choice xmlns:v="urn:schemas-microsoft-com:vml" Requires="v">
                <p:oleObj name="Bitmap Image" r:id="rId6" imgW="1552680" imgH="1495440" progId="PBrush">
                  <p:embed/>
                </p:oleObj>
              </mc:Choice>
              <mc:Fallback>
                <p:oleObj name="Bitmap Image" r:id="rId6" imgW="1552680" imgH="1495440" progId="PBrush">
                  <p:embed/>
                  <p:pic>
                    <p:nvPicPr>
                      <p:cNvPr id="0" name=""/>
                      <p:cNvPicPr/>
                      <p:nvPr/>
                    </p:nvPicPr>
                    <p:blipFill>
                      <a:blip r:embed="rId7"/>
                      <a:stretch>
                        <a:fillRect/>
                      </a:stretch>
                    </p:blipFill>
                    <p:spPr>
                      <a:xfrm>
                        <a:off x="8999496" y="300688"/>
                        <a:ext cx="1552575" cy="1495425"/>
                      </a:xfrm>
                      <a:prstGeom prst="rect">
                        <a:avLst/>
                      </a:prstGeom>
                    </p:spPr>
                  </p:pic>
                </p:oleObj>
              </mc:Fallback>
            </mc:AlternateContent>
          </a:graphicData>
        </a:graphic>
      </p:graphicFrame>
    </p:spTree>
    <p:extLst>
      <p:ext uri="{BB962C8B-B14F-4D97-AF65-F5344CB8AC3E}">
        <p14:creationId xmlns:p14="http://schemas.microsoft.com/office/powerpoint/2010/main" val="2449359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B459-0EDA-4198-9A88-4730569C77D4}"/>
              </a:ext>
            </a:extLst>
          </p:cNvPr>
          <p:cNvSpPr>
            <a:spLocks noGrp="1"/>
          </p:cNvSpPr>
          <p:nvPr>
            <p:ph type="title"/>
          </p:nvPr>
        </p:nvSpPr>
        <p:spPr>
          <a:xfrm>
            <a:off x="391391" y="183717"/>
            <a:ext cx="10515600" cy="497320"/>
          </a:xfrm>
        </p:spPr>
        <p:txBody>
          <a:bodyPr>
            <a:normAutofit fontScale="90000"/>
          </a:bodyPr>
          <a:lstStyle/>
          <a:p>
            <a:r>
              <a:rPr lang="en-US" dirty="0"/>
              <a:t>Parametric Modeling</a:t>
            </a:r>
          </a:p>
        </p:txBody>
      </p:sp>
      <p:sp>
        <p:nvSpPr>
          <p:cNvPr id="3" name="Content Placeholder 2">
            <a:extLst>
              <a:ext uri="{FF2B5EF4-FFF2-40B4-BE49-F238E27FC236}">
                <a16:creationId xmlns:a16="http://schemas.microsoft.com/office/drawing/2014/main" id="{EE9F4F43-B67B-4D64-A26B-9453CB26A37C}"/>
              </a:ext>
            </a:extLst>
          </p:cNvPr>
          <p:cNvSpPr>
            <a:spLocks noGrp="1"/>
          </p:cNvSpPr>
          <p:nvPr>
            <p:ph idx="1"/>
          </p:nvPr>
        </p:nvSpPr>
        <p:spPr>
          <a:xfrm>
            <a:off x="308264" y="1757507"/>
            <a:ext cx="4658591" cy="1866178"/>
          </a:xfrm>
        </p:spPr>
        <p:txBody>
          <a:bodyPr>
            <a:normAutofit fontScale="92500" lnSpcReduction="20000"/>
          </a:bodyPr>
          <a:lstStyle/>
          <a:p>
            <a:r>
              <a:rPr lang="en-US" sz="2400" dirty="0"/>
              <a:t>Practice of assigning dimensional values from spreadsheet entries</a:t>
            </a:r>
          </a:p>
          <a:p>
            <a:r>
              <a:rPr lang="en-US" sz="2400" dirty="0"/>
              <a:t>Multiple dimensional values can be based on spreadsheet entry</a:t>
            </a:r>
          </a:p>
          <a:p>
            <a:r>
              <a:rPr lang="en-US" sz="2400" dirty="0"/>
              <a:t>Greatly accelerates prototyping process</a:t>
            </a:r>
          </a:p>
        </p:txBody>
      </p:sp>
      <p:pic>
        <p:nvPicPr>
          <p:cNvPr id="5" name="Picture 4" descr="A picture containing icon&#10;&#10;Description automatically generated">
            <a:extLst>
              <a:ext uri="{FF2B5EF4-FFF2-40B4-BE49-F238E27FC236}">
                <a16:creationId xmlns:a16="http://schemas.microsoft.com/office/drawing/2014/main" id="{AD1001B1-B933-4347-532B-5FAF7B93D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727" y="809526"/>
            <a:ext cx="7308273" cy="5864757"/>
          </a:xfrm>
          <a:prstGeom prst="rect">
            <a:avLst/>
          </a:prstGeom>
        </p:spPr>
      </p:pic>
    </p:spTree>
    <p:extLst>
      <p:ext uri="{BB962C8B-B14F-4D97-AF65-F5344CB8AC3E}">
        <p14:creationId xmlns:p14="http://schemas.microsoft.com/office/powerpoint/2010/main" val="23692817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C5CD-B78C-4A0F-B1E6-9D321D422286}"/>
              </a:ext>
            </a:extLst>
          </p:cNvPr>
          <p:cNvSpPr>
            <a:spLocks noGrp="1"/>
          </p:cNvSpPr>
          <p:nvPr>
            <p:ph type="title"/>
          </p:nvPr>
        </p:nvSpPr>
        <p:spPr>
          <a:xfrm>
            <a:off x="183573" y="115743"/>
            <a:ext cx="10515600" cy="716219"/>
          </a:xfrm>
        </p:spPr>
        <p:txBody>
          <a:bodyPr/>
          <a:lstStyle/>
          <a:p>
            <a:r>
              <a:rPr lang="en-US" dirty="0"/>
              <a:t>3D Printing Technology</a:t>
            </a:r>
          </a:p>
        </p:txBody>
      </p:sp>
      <p:pic>
        <p:nvPicPr>
          <p:cNvPr id="5" name="Content Placeholder 4" descr="A picture containing indoor, blurry, blur&#10;&#10;Description automatically generated">
            <a:extLst>
              <a:ext uri="{FF2B5EF4-FFF2-40B4-BE49-F238E27FC236}">
                <a16:creationId xmlns:a16="http://schemas.microsoft.com/office/drawing/2014/main" id="{DA10ACF6-E956-2FCD-64BA-6547DB548C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88" y="2371557"/>
            <a:ext cx="5314951" cy="3419475"/>
          </a:xfrm>
        </p:spPr>
      </p:pic>
      <p:sp>
        <p:nvSpPr>
          <p:cNvPr id="6" name="TextBox 5">
            <a:extLst>
              <a:ext uri="{FF2B5EF4-FFF2-40B4-BE49-F238E27FC236}">
                <a16:creationId xmlns:a16="http://schemas.microsoft.com/office/drawing/2014/main" id="{D1D248DA-F753-559F-9B09-E87DBF3647AA}"/>
              </a:ext>
            </a:extLst>
          </p:cNvPr>
          <p:cNvSpPr txBox="1"/>
          <p:nvPr/>
        </p:nvSpPr>
        <p:spPr>
          <a:xfrm>
            <a:off x="6777622" y="5847987"/>
            <a:ext cx="4878130" cy="369332"/>
          </a:xfrm>
          <a:prstGeom prst="rect">
            <a:avLst/>
          </a:prstGeom>
          <a:noFill/>
        </p:spPr>
        <p:txBody>
          <a:bodyPr wrap="none" rtlCol="0">
            <a:spAutoFit/>
          </a:bodyPr>
          <a:lstStyle/>
          <a:p>
            <a:r>
              <a:rPr lang="en-US" dirty="0"/>
              <a:t>https://gfycat.com/wilddescriptiveisabellineshrike</a:t>
            </a:r>
          </a:p>
        </p:txBody>
      </p:sp>
      <p:sp>
        <p:nvSpPr>
          <p:cNvPr id="7" name="TextBox 6">
            <a:extLst>
              <a:ext uri="{FF2B5EF4-FFF2-40B4-BE49-F238E27FC236}">
                <a16:creationId xmlns:a16="http://schemas.microsoft.com/office/drawing/2014/main" id="{5F144D34-5193-0BE1-BFD3-0F82021FA9D2}"/>
              </a:ext>
            </a:extLst>
          </p:cNvPr>
          <p:cNvSpPr txBox="1"/>
          <p:nvPr/>
        </p:nvSpPr>
        <p:spPr>
          <a:xfrm>
            <a:off x="465600" y="5791032"/>
            <a:ext cx="4905125" cy="369332"/>
          </a:xfrm>
          <a:prstGeom prst="rect">
            <a:avLst/>
          </a:prstGeom>
          <a:noFill/>
        </p:spPr>
        <p:txBody>
          <a:bodyPr wrap="none" rtlCol="0">
            <a:spAutoFit/>
          </a:bodyPr>
          <a:lstStyle/>
          <a:p>
            <a:r>
              <a:rPr lang="en-US" dirty="0"/>
              <a:t>https://gfycat.com/healthyethicalafricanbushviper</a:t>
            </a:r>
          </a:p>
        </p:txBody>
      </p:sp>
      <p:pic>
        <p:nvPicPr>
          <p:cNvPr id="9" name="Picture 8" descr="A picture containing text, indoor, light, electronic&#10;&#10;Description automatically generated">
            <a:extLst>
              <a:ext uri="{FF2B5EF4-FFF2-40B4-BE49-F238E27FC236}">
                <a16:creationId xmlns:a16="http://schemas.microsoft.com/office/drawing/2014/main" id="{33FB58C3-EA4C-D3BC-1125-D01555330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062" y="2371558"/>
            <a:ext cx="5429250" cy="3419475"/>
          </a:xfrm>
          <a:prstGeom prst="rect">
            <a:avLst/>
          </a:prstGeom>
        </p:spPr>
      </p:pic>
      <p:sp>
        <p:nvSpPr>
          <p:cNvPr id="10" name="TextBox 9">
            <a:extLst>
              <a:ext uri="{FF2B5EF4-FFF2-40B4-BE49-F238E27FC236}">
                <a16:creationId xmlns:a16="http://schemas.microsoft.com/office/drawing/2014/main" id="{D09AF68C-618A-3092-C85D-C1AA43F270CD}"/>
              </a:ext>
            </a:extLst>
          </p:cNvPr>
          <p:cNvSpPr txBox="1"/>
          <p:nvPr/>
        </p:nvSpPr>
        <p:spPr>
          <a:xfrm>
            <a:off x="536248" y="1206608"/>
            <a:ext cx="4309000" cy="923330"/>
          </a:xfrm>
          <a:prstGeom prst="rect">
            <a:avLst/>
          </a:prstGeom>
          <a:noFill/>
        </p:spPr>
        <p:txBody>
          <a:bodyPr wrap="none" rtlCol="0">
            <a:spAutoFit/>
          </a:bodyPr>
          <a:lstStyle/>
          <a:p>
            <a:pPr marL="285750" indent="-285750">
              <a:buFont typeface="Arial" panose="020B0604020202020204" pitchFamily="34" charset="0"/>
              <a:buChar char="•"/>
            </a:pPr>
            <a:r>
              <a:rPr lang="en-US" dirty="0"/>
              <a:t>Stereolithography</a:t>
            </a:r>
            <a:r>
              <a:rPr lang="en-US" b="1" dirty="0"/>
              <a:t> (SLA)</a:t>
            </a:r>
          </a:p>
          <a:p>
            <a:pPr marL="285750" indent="-285750">
              <a:buFont typeface="Arial" panose="020B0604020202020204" pitchFamily="34" charset="0"/>
              <a:buChar char="•"/>
            </a:pPr>
            <a:r>
              <a:rPr lang="en-US" dirty="0"/>
              <a:t>UV cures resin</a:t>
            </a:r>
          </a:p>
          <a:p>
            <a:pPr marL="285750" indent="-285750">
              <a:buFont typeface="Arial" panose="020B0604020202020204" pitchFamily="34" charset="0"/>
              <a:buChar char="•"/>
            </a:pPr>
            <a:r>
              <a:rPr lang="en-US" dirty="0"/>
              <a:t>Undermount LCD panel patterns UV light</a:t>
            </a:r>
          </a:p>
        </p:txBody>
      </p:sp>
      <p:sp>
        <p:nvSpPr>
          <p:cNvPr id="11" name="TextBox 10">
            <a:extLst>
              <a:ext uri="{FF2B5EF4-FFF2-40B4-BE49-F238E27FC236}">
                <a16:creationId xmlns:a16="http://schemas.microsoft.com/office/drawing/2014/main" id="{5E1F711A-7DA1-6304-5F1F-B2E730265391}"/>
              </a:ext>
            </a:extLst>
          </p:cNvPr>
          <p:cNvSpPr txBox="1"/>
          <p:nvPr/>
        </p:nvSpPr>
        <p:spPr>
          <a:xfrm>
            <a:off x="6738800" y="1206608"/>
            <a:ext cx="5192512" cy="923330"/>
          </a:xfrm>
          <a:prstGeom prst="rect">
            <a:avLst/>
          </a:prstGeom>
          <a:noFill/>
        </p:spPr>
        <p:txBody>
          <a:bodyPr wrap="none" rtlCol="0">
            <a:spAutoFit/>
          </a:bodyPr>
          <a:lstStyle/>
          <a:p>
            <a:pPr marL="285750" indent="-285750">
              <a:buFont typeface="Arial" panose="020B0604020202020204" pitchFamily="34" charset="0"/>
              <a:buChar char="•"/>
            </a:pPr>
            <a:r>
              <a:rPr lang="en-US" dirty="0"/>
              <a:t>Fused Filament Fabrication </a:t>
            </a:r>
            <a:r>
              <a:rPr lang="en-US" b="1" dirty="0"/>
              <a:t>(FFF)</a:t>
            </a:r>
          </a:p>
          <a:p>
            <a:pPr marL="285750" indent="-285750">
              <a:buFont typeface="Arial" panose="020B0604020202020204" pitchFamily="34" charset="0"/>
              <a:buChar char="•"/>
            </a:pPr>
            <a:r>
              <a:rPr lang="en-US" dirty="0"/>
              <a:t>Heats plastic filament until oozes</a:t>
            </a:r>
          </a:p>
          <a:p>
            <a:pPr marL="285750" indent="-285750">
              <a:buFont typeface="Arial" panose="020B0604020202020204" pitchFamily="34" charset="0"/>
              <a:buChar char="•"/>
            </a:pPr>
            <a:r>
              <a:rPr lang="en-US" dirty="0"/>
              <a:t>Extrudes oozing plastic through nozzle onto object</a:t>
            </a:r>
          </a:p>
        </p:txBody>
      </p:sp>
    </p:spTree>
    <p:extLst>
      <p:ext uri="{BB962C8B-B14F-4D97-AF65-F5344CB8AC3E}">
        <p14:creationId xmlns:p14="http://schemas.microsoft.com/office/powerpoint/2010/main" val="3812687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593A-0DC4-EA85-3643-8A50E2CAA06D}"/>
              </a:ext>
            </a:extLst>
          </p:cNvPr>
          <p:cNvPicPr>
            <a:picLocks noChangeAspect="1"/>
          </p:cNvPicPr>
          <p:nvPr/>
        </p:nvPicPr>
        <p:blipFill>
          <a:blip r:embed="rId2"/>
          <a:stretch>
            <a:fillRect/>
          </a:stretch>
        </p:blipFill>
        <p:spPr>
          <a:xfrm>
            <a:off x="4280595" y="0"/>
            <a:ext cx="9156121" cy="6858000"/>
          </a:xfrm>
          <a:prstGeom prst="rect">
            <a:avLst/>
          </a:prstGeom>
        </p:spPr>
      </p:pic>
      <p:sp>
        <p:nvSpPr>
          <p:cNvPr id="5" name="TextBox 4">
            <a:extLst>
              <a:ext uri="{FF2B5EF4-FFF2-40B4-BE49-F238E27FC236}">
                <a16:creationId xmlns:a16="http://schemas.microsoft.com/office/drawing/2014/main" id="{D34BBD32-176C-0121-F057-A38212444A01}"/>
              </a:ext>
            </a:extLst>
          </p:cNvPr>
          <p:cNvSpPr txBox="1"/>
          <p:nvPr/>
        </p:nvSpPr>
        <p:spPr>
          <a:xfrm>
            <a:off x="0" y="564205"/>
            <a:ext cx="4105072" cy="2585323"/>
          </a:xfrm>
          <a:prstGeom prst="rect">
            <a:avLst/>
          </a:prstGeom>
          <a:noFill/>
        </p:spPr>
        <p:txBody>
          <a:bodyPr wrap="square" rtlCol="0">
            <a:spAutoFit/>
          </a:bodyPr>
          <a:lstStyle/>
          <a:p>
            <a:r>
              <a:rPr lang="en-US" dirty="0"/>
              <a:t>“Zoom” into objects in a cyclic fashion to show off features</a:t>
            </a:r>
          </a:p>
          <a:p>
            <a:pPr marL="342900" indent="-342900">
              <a:buFont typeface="+mj-lt"/>
              <a:buAutoNum type="arabicPeriod"/>
            </a:pPr>
            <a:r>
              <a:rPr lang="en-US" dirty="0"/>
              <a:t>Camera Chip Size (resolution, physical size, etc.)</a:t>
            </a:r>
          </a:p>
          <a:p>
            <a:pPr marL="342900" indent="-342900">
              <a:buFont typeface="+mj-lt"/>
              <a:buAutoNum type="arabicPeriod"/>
            </a:pPr>
            <a:r>
              <a:rPr lang="en-US" dirty="0" err="1"/>
              <a:t>Instage</a:t>
            </a:r>
            <a:r>
              <a:rPr lang="en-US" dirty="0"/>
              <a:t> chamber</a:t>
            </a:r>
          </a:p>
          <a:p>
            <a:pPr marL="342900" indent="-342900">
              <a:buFont typeface="+mj-lt"/>
              <a:buAutoNum type="arabicPeriod"/>
            </a:pPr>
            <a:r>
              <a:rPr lang="en-US" dirty="0"/>
              <a:t>Pinch valve + multiplexor</a:t>
            </a:r>
          </a:p>
          <a:p>
            <a:pPr marL="342900" indent="-342900">
              <a:buFont typeface="+mj-lt"/>
              <a:buAutoNum type="arabicPeriod"/>
            </a:pPr>
            <a:r>
              <a:rPr lang="en-US" dirty="0"/>
              <a:t>Peristaltic pump</a:t>
            </a:r>
          </a:p>
          <a:p>
            <a:pPr marL="342900" indent="-342900">
              <a:buFont typeface="+mj-lt"/>
              <a:buAutoNum type="arabicPeriod"/>
            </a:pPr>
            <a:endParaRPr lang="en-US" dirty="0"/>
          </a:p>
          <a:p>
            <a:pPr marL="342900" indent="-342900">
              <a:buFont typeface="+mj-lt"/>
              <a:buAutoNum type="arabicPeriod"/>
            </a:pPr>
            <a:endParaRPr lang="en-US" dirty="0"/>
          </a:p>
        </p:txBody>
      </p:sp>
    </p:spTree>
    <p:extLst>
      <p:ext uri="{BB962C8B-B14F-4D97-AF65-F5344CB8AC3E}">
        <p14:creationId xmlns:p14="http://schemas.microsoft.com/office/powerpoint/2010/main" val="213261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C6B1F35-FF8D-8F84-9D0A-BED723F8190C}"/>
              </a:ext>
            </a:extLst>
          </p:cNvPr>
          <p:cNvGrpSpPr/>
          <p:nvPr/>
        </p:nvGrpSpPr>
        <p:grpSpPr>
          <a:xfrm>
            <a:off x="243080" y="615900"/>
            <a:ext cx="4358103" cy="5626199"/>
            <a:chOff x="350084" y="502227"/>
            <a:chExt cx="4878902" cy="6082167"/>
          </a:xfrm>
        </p:grpSpPr>
        <p:graphicFrame>
          <p:nvGraphicFramePr>
            <p:cNvPr id="4" name="Object 3">
              <a:extLst>
                <a:ext uri="{FF2B5EF4-FFF2-40B4-BE49-F238E27FC236}">
                  <a16:creationId xmlns:a16="http://schemas.microsoft.com/office/drawing/2014/main" id="{3E8B2D6D-C1EA-33B4-D39E-778D850BAC3C}"/>
                </a:ext>
              </a:extLst>
            </p:cNvPr>
            <p:cNvGraphicFramePr>
              <a:graphicFrameLocks noChangeAspect="1"/>
            </p:cNvGraphicFramePr>
            <p:nvPr>
              <p:extLst>
                <p:ext uri="{D42A27DB-BD31-4B8C-83A1-F6EECF244321}">
                  <p14:modId xmlns:p14="http://schemas.microsoft.com/office/powerpoint/2010/main" val="2846768981"/>
                </p:ext>
              </p:extLst>
            </p:nvPr>
          </p:nvGraphicFramePr>
          <p:xfrm>
            <a:off x="3100859" y="2224476"/>
            <a:ext cx="2128127" cy="902542"/>
          </p:xfrm>
          <a:graphic>
            <a:graphicData uri="http://schemas.openxmlformats.org/presentationml/2006/ole">
              <mc:AlternateContent xmlns:mc="http://schemas.openxmlformats.org/markup-compatibility/2006">
                <mc:Choice xmlns:v="urn:schemas-microsoft-com:vml" Requires="v">
                  <p:oleObj name="Bitmap Image" r:id="rId2" imgW="3838680" imgH="1476360" progId="PBrush">
                    <p:embed/>
                  </p:oleObj>
                </mc:Choice>
                <mc:Fallback>
                  <p:oleObj name="Bitmap Image" r:id="rId2" imgW="3838680" imgH="1476360" progId="PBrush">
                    <p:embed/>
                    <p:pic>
                      <p:nvPicPr>
                        <p:cNvPr id="0" name=""/>
                        <p:cNvPicPr/>
                        <p:nvPr/>
                      </p:nvPicPr>
                      <p:blipFill>
                        <a:blip r:embed="rId3"/>
                        <a:stretch>
                          <a:fillRect/>
                        </a:stretch>
                      </p:blipFill>
                      <p:spPr>
                        <a:xfrm>
                          <a:off x="3100859" y="2224476"/>
                          <a:ext cx="2128127" cy="90254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E9DB57F-A869-EE3B-E90A-DD5D4ABDB8F3}"/>
                </a:ext>
              </a:extLst>
            </p:cNvPr>
            <p:cNvGraphicFramePr>
              <a:graphicFrameLocks noChangeAspect="1"/>
            </p:cNvGraphicFramePr>
            <p:nvPr>
              <p:extLst>
                <p:ext uri="{D42A27DB-BD31-4B8C-83A1-F6EECF244321}">
                  <p14:modId xmlns:p14="http://schemas.microsoft.com/office/powerpoint/2010/main" val="4253765434"/>
                </p:ext>
              </p:extLst>
            </p:nvPr>
          </p:nvGraphicFramePr>
          <p:xfrm>
            <a:off x="851509" y="3628417"/>
            <a:ext cx="2128127" cy="1120169"/>
          </p:xfrm>
          <a:graphic>
            <a:graphicData uri="http://schemas.openxmlformats.org/presentationml/2006/ole">
              <mc:AlternateContent xmlns:mc="http://schemas.openxmlformats.org/markup-compatibility/2006">
                <mc:Choice xmlns:v="urn:schemas-microsoft-com:vml" Requires="v">
                  <p:oleObj name="Bitmap Image" r:id="rId4" imgW="2266920" imgH="1333440" progId="PBrush">
                    <p:embed/>
                  </p:oleObj>
                </mc:Choice>
                <mc:Fallback>
                  <p:oleObj name="Bitmap Image" r:id="rId4" imgW="2266920" imgH="1333440" progId="PBrush">
                    <p:embed/>
                    <p:pic>
                      <p:nvPicPr>
                        <p:cNvPr id="0" name=""/>
                        <p:cNvPicPr/>
                        <p:nvPr/>
                      </p:nvPicPr>
                      <p:blipFill>
                        <a:blip r:embed="rId5"/>
                        <a:stretch>
                          <a:fillRect/>
                        </a:stretch>
                      </p:blipFill>
                      <p:spPr>
                        <a:xfrm>
                          <a:off x="851509" y="3628417"/>
                          <a:ext cx="2128127" cy="1120169"/>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A47E8058-D14E-99D9-630F-35CE3E9BAAD2}"/>
                </a:ext>
              </a:extLst>
            </p:cNvPr>
            <p:cNvGraphicFramePr>
              <a:graphicFrameLocks noChangeAspect="1"/>
            </p:cNvGraphicFramePr>
            <p:nvPr>
              <p:extLst>
                <p:ext uri="{D42A27DB-BD31-4B8C-83A1-F6EECF244321}">
                  <p14:modId xmlns:p14="http://schemas.microsoft.com/office/powerpoint/2010/main" val="1166882198"/>
                </p:ext>
              </p:extLst>
            </p:nvPr>
          </p:nvGraphicFramePr>
          <p:xfrm>
            <a:off x="851508" y="2224476"/>
            <a:ext cx="2128127" cy="902542"/>
          </p:xfrm>
          <a:graphic>
            <a:graphicData uri="http://schemas.openxmlformats.org/presentationml/2006/ole">
              <mc:AlternateContent xmlns:mc="http://schemas.openxmlformats.org/markup-compatibility/2006">
                <mc:Choice xmlns:v="urn:schemas-microsoft-com:vml" Requires="v">
                  <p:oleObj name="Bitmap Image" r:id="rId6" imgW="3733920" imgH="1495440" progId="PBrush">
                    <p:embed/>
                  </p:oleObj>
                </mc:Choice>
                <mc:Fallback>
                  <p:oleObj name="Bitmap Image" r:id="rId6" imgW="3733920" imgH="1495440" progId="PBrush">
                    <p:embed/>
                    <p:pic>
                      <p:nvPicPr>
                        <p:cNvPr id="0" name=""/>
                        <p:cNvPicPr/>
                        <p:nvPr/>
                      </p:nvPicPr>
                      <p:blipFill>
                        <a:blip r:embed="rId7"/>
                        <a:stretch>
                          <a:fillRect/>
                        </a:stretch>
                      </p:blipFill>
                      <p:spPr>
                        <a:xfrm>
                          <a:off x="851508" y="2224476"/>
                          <a:ext cx="2128127" cy="902542"/>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903A93A-D4CA-CC83-5C79-D5BF5EAC169C}"/>
                </a:ext>
              </a:extLst>
            </p:cNvPr>
            <p:cNvGraphicFramePr>
              <a:graphicFrameLocks noChangeAspect="1"/>
            </p:cNvGraphicFramePr>
            <p:nvPr>
              <p:extLst>
                <p:ext uri="{D42A27DB-BD31-4B8C-83A1-F6EECF244321}">
                  <p14:modId xmlns:p14="http://schemas.microsoft.com/office/powerpoint/2010/main" val="3125480567"/>
                </p:ext>
              </p:extLst>
            </p:nvPr>
          </p:nvGraphicFramePr>
          <p:xfrm>
            <a:off x="1737503" y="502227"/>
            <a:ext cx="2128127" cy="902542"/>
          </p:xfrm>
          <a:graphic>
            <a:graphicData uri="http://schemas.openxmlformats.org/presentationml/2006/ole">
              <mc:AlternateContent xmlns:mc="http://schemas.openxmlformats.org/markup-compatibility/2006">
                <mc:Choice xmlns:v="urn:schemas-microsoft-com:vml" Requires="v">
                  <p:oleObj name="Bitmap Image" r:id="rId8" imgW="3086280" imgH="1133640" progId="PBrush">
                    <p:embed/>
                  </p:oleObj>
                </mc:Choice>
                <mc:Fallback>
                  <p:oleObj name="Bitmap Image" r:id="rId8" imgW="3086280" imgH="1133640" progId="PBrush">
                    <p:embed/>
                    <p:pic>
                      <p:nvPicPr>
                        <p:cNvPr id="0" name=""/>
                        <p:cNvPicPr/>
                        <p:nvPr/>
                      </p:nvPicPr>
                      <p:blipFill>
                        <a:blip r:embed="rId9"/>
                        <a:stretch>
                          <a:fillRect/>
                        </a:stretch>
                      </p:blipFill>
                      <p:spPr>
                        <a:xfrm>
                          <a:off x="1737503" y="502227"/>
                          <a:ext cx="2128127" cy="902542"/>
                        </a:xfrm>
                        <a:prstGeom prst="rect">
                          <a:avLst/>
                        </a:prstGeom>
                      </p:spPr>
                    </p:pic>
                  </p:oleObj>
                </mc:Fallback>
              </mc:AlternateContent>
            </a:graphicData>
          </a:graphic>
        </p:graphicFrame>
        <p:cxnSp>
          <p:nvCxnSpPr>
            <p:cNvPr id="13" name="Connector: Elbow 12">
              <a:extLst>
                <a:ext uri="{FF2B5EF4-FFF2-40B4-BE49-F238E27FC236}">
                  <a16:creationId xmlns:a16="http://schemas.microsoft.com/office/drawing/2014/main" id="{E90FCAB2-2B24-7F6A-68BD-17468709907A}"/>
                </a:ext>
              </a:extLst>
            </p:cNvPr>
            <p:cNvCxnSpPr>
              <a:cxnSpLocks/>
            </p:cNvCxnSpPr>
            <p:nvPr/>
          </p:nvCxnSpPr>
          <p:spPr>
            <a:xfrm rot="5400000">
              <a:off x="2129570" y="1434741"/>
              <a:ext cx="701968" cy="6420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CCE09F48-B74D-AF08-0274-02A52FD8B674}"/>
                </a:ext>
              </a:extLst>
            </p:cNvPr>
            <p:cNvCxnSpPr>
              <a:cxnSpLocks/>
            </p:cNvCxnSpPr>
            <p:nvPr/>
          </p:nvCxnSpPr>
          <p:spPr>
            <a:xfrm rot="16200000" flipH="1">
              <a:off x="2771595" y="1434741"/>
              <a:ext cx="701968" cy="642025"/>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BEFEA1-760C-CE47-62D0-A663CD549DB2}"/>
                </a:ext>
              </a:extLst>
            </p:cNvPr>
            <p:cNvCxnSpPr>
              <a:cxnSpLocks/>
              <a:endCxn id="5" idx="0"/>
            </p:cNvCxnSpPr>
            <p:nvPr/>
          </p:nvCxnSpPr>
          <p:spPr>
            <a:xfrm>
              <a:off x="1915571" y="3127018"/>
              <a:ext cx="1" cy="5013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A37D1C9-63BE-F2D2-BE4C-4CC48008E421}"/>
                </a:ext>
              </a:extLst>
            </p:cNvPr>
            <p:cNvPicPr>
              <a:picLocks noChangeAspect="1"/>
            </p:cNvPicPr>
            <p:nvPr/>
          </p:nvPicPr>
          <p:blipFill>
            <a:blip r:embed="rId10"/>
            <a:stretch>
              <a:fillRect/>
            </a:stretch>
          </p:blipFill>
          <p:spPr>
            <a:xfrm>
              <a:off x="3094938" y="3946725"/>
              <a:ext cx="2134048" cy="2637669"/>
            </a:xfrm>
            <a:prstGeom prst="rect">
              <a:avLst/>
            </a:prstGeom>
          </p:spPr>
        </p:pic>
        <p:cxnSp>
          <p:nvCxnSpPr>
            <p:cNvPr id="21" name="Straight Arrow Connector 20">
              <a:extLst>
                <a:ext uri="{FF2B5EF4-FFF2-40B4-BE49-F238E27FC236}">
                  <a16:creationId xmlns:a16="http://schemas.microsoft.com/office/drawing/2014/main" id="{FA1FF560-7894-277C-B028-73E47C1C485D}"/>
                </a:ext>
              </a:extLst>
            </p:cNvPr>
            <p:cNvCxnSpPr>
              <a:cxnSpLocks/>
            </p:cNvCxnSpPr>
            <p:nvPr/>
          </p:nvCxnSpPr>
          <p:spPr>
            <a:xfrm>
              <a:off x="4164922" y="3178380"/>
              <a:ext cx="0" cy="63486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23">
              <a:extLst>
                <a:ext uri="{FF2B5EF4-FFF2-40B4-BE49-F238E27FC236}">
                  <a16:creationId xmlns:a16="http://schemas.microsoft.com/office/drawing/2014/main" id="{177121E3-0A0D-F80E-4903-0B3B1A6DF510}"/>
                </a:ext>
              </a:extLst>
            </p:cNvPr>
            <p:cNvGraphicFramePr>
              <a:graphicFrameLocks noChangeAspect="1"/>
            </p:cNvGraphicFramePr>
            <p:nvPr>
              <p:extLst>
                <p:ext uri="{D42A27DB-BD31-4B8C-83A1-F6EECF244321}">
                  <p14:modId xmlns:p14="http://schemas.microsoft.com/office/powerpoint/2010/main" val="840225393"/>
                </p:ext>
              </p:extLst>
            </p:nvPr>
          </p:nvGraphicFramePr>
          <p:xfrm>
            <a:off x="350084" y="5006886"/>
            <a:ext cx="2687203" cy="1577508"/>
          </p:xfrm>
          <a:graphic>
            <a:graphicData uri="http://schemas.openxmlformats.org/presentationml/2006/ole">
              <mc:AlternateContent xmlns:mc="http://schemas.openxmlformats.org/markup-compatibility/2006">
                <mc:Choice xmlns:v="urn:schemas-microsoft-com:vml" Requires="v">
                  <p:oleObj name="Bitmap Image" r:id="rId11" imgW="4705200" imgH="2762280" progId="PBrush">
                    <p:embed/>
                  </p:oleObj>
                </mc:Choice>
                <mc:Fallback>
                  <p:oleObj name="Bitmap Image" r:id="rId11" imgW="4705200" imgH="2762280" progId="PBrush">
                    <p:embed/>
                    <p:pic>
                      <p:nvPicPr>
                        <p:cNvPr id="0" name=""/>
                        <p:cNvPicPr/>
                        <p:nvPr/>
                      </p:nvPicPr>
                      <p:blipFill>
                        <a:blip r:embed="rId12"/>
                        <a:stretch>
                          <a:fillRect/>
                        </a:stretch>
                      </p:blipFill>
                      <p:spPr>
                        <a:xfrm>
                          <a:off x="350084" y="5006886"/>
                          <a:ext cx="2687203" cy="1577508"/>
                        </a:xfrm>
                        <a:prstGeom prst="rect">
                          <a:avLst/>
                        </a:prstGeom>
                      </p:spPr>
                    </p:pic>
                  </p:oleObj>
                </mc:Fallback>
              </mc:AlternateContent>
            </a:graphicData>
          </a:graphic>
        </p:graphicFrame>
        <p:cxnSp>
          <p:nvCxnSpPr>
            <p:cNvPr id="25" name="Straight Arrow Connector 24">
              <a:extLst>
                <a:ext uri="{FF2B5EF4-FFF2-40B4-BE49-F238E27FC236}">
                  <a16:creationId xmlns:a16="http://schemas.microsoft.com/office/drawing/2014/main" id="{837468F8-52B6-9597-D08D-5E2E8A51784E}"/>
                </a:ext>
              </a:extLst>
            </p:cNvPr>
            <p:cNvCxnSpPr>
              <a:cxnSpLocks/>
            </p:cNvCxnSpPr>
            <p:nvPr/>
          </p:nvCxnSpPr>
          <p:spPr>
            <a:xfrm>
              <a:off x="1915571" y="4757887"/>
              <a:ext cx="0" cy="24899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Rectangle 26">
            <a:extLst>
              <a:ext uri="{FF2B5EF4-FFF2-40B4-BE49-F238E27FC236}">
                <a16:creationId xmlns:a16="http://schemas.microsoft.com/office/drawing/2014/main" id="{26948D4E-37F1-D98F-9A9E-869A2179210D}"/>
              </a:ext>
            </a:extLst>
          </p:cNvPr>
          <p:cNvSpPr/>
          <p:nvPr/>
        </p:nvSpPr>
        <p:spPr>
          <a:xfrm>
            <a:off x="0" y="0"/>
            <a:ext cx="4990290" cy="6858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4644C52-8903-56F3-2484-A1D966D9259C}"/>
              </a:ext>
            </a:extLst>
          </p:cNvPr>
          <p:cNvSpPr txBox="1"/>
          <p:nvPr/>
        </p:nvSpPr>
        <p:spPr>
          <a:xfrm>
            <a:off x="1151484" y="0"/>
            <a:ext cx="2142574" cy="369332"/>
          </a:xfrm>
          <a:prstGeom prst="rect">
            <a:avLst/>
          </a:prstGeom>
          <a:noFill/>
          <a:ln w="38100">
            <a:solidFill>
              <a:schemeClr val="tx1"/>
            </a:solidFill>
          </a:ln>
        </p:spPr>
        <p:txBody>
          <a:bodyPr wrap="none" rtlCol="0">
            <a:spAutoFit/>
          </a:bodyPr>
          <a:lstStyle/>
          <a:p>
            <a:r>
              <a:rPr lang="en-US" dirty="0"/>
              <a:t>Software/Controllers</a:t>
            </a:r>
          </a:p>
        </p:txBody>
      </p:sp>
      <p:pic>
        <p:nvPicPr>
          <p:cNvPr id="30" name="Picture 29">
            <a:extLst>
              <a:ext uri="{FF2B5EF4-FFF2-40B4-BE49-F238E27FC236}">
                <a16:creationId xmlns:a16="http://schemas.microsoft.com/office/drawing/2014/main" id="{0BEB8896-C319-F9E3-AC36-6A6C29C053A3}"/>
              </a:ext>
            </a:extLst>
          </p:cNvPr>
          <p:cNvPicPr>
            <a:picLocks noChangeAspect="1"/>
          </p:cNvPicPr>
          <p:nvPr/>
        </p:nvPicPr>
        <p:blipFill>
          <a:blip r:embed="rId13"/>
          <a:stretch>
            <a:fillRect/>
          </a:stretch>
        </p:blipFill>
        <p:spPr>
          <a:xfrm>
            <a:off x="8509873" y="4025822"/>
            <a:ext cx="2821762" cy="2197153"/>
          </a:xfrm>
          <a:prstGeom prst="rect">
            <a:avLst/>
          </a:prstGeom>
        </p:spPr>
      </p:pic>
      <p:pic>
        <p:nvPicPr>
          <p:cNvPr id="31" name="Picture 30">
            <a:extLst>
              <a:ext uri="{FF2B5EF4-FFF2-40B4-BE49-F238E27FC236}">
                <a16:creationId xmlns:a16="http://schemas.microsoft.com/office/drawing/2014/main" id="{868B057C-C2A7-5922-9781-69F444481FB9}"/>
              </a:ext>
            </a:extLst>
          </p:cNvPr>
          <p:cNvPicPr>
            <a:picLocks noChangeAspect="1"/>
          </p:cNvPicPr>
          <p:nvPr/>
        </p:nvPicPr>
        <p:blipFill>
          <a:blip r:embed="rId14"/>
          <a:stretch>
            <a:fillRect/>
          </a:stretch>
        </p:blipFill>
        <p:spPr>
          <a:xfrm>
            <a:off x="8402869" y="1174150"/>
            <a:ext cx="2547106" cy="2333576"/>
          </a:xfrm>
          <a:prstGeom prst="rect">
            <a:avLst/>
          </a:prstGeom>
        </p:spPr>
      </p:pic>
    </p:spTree>
    <p:extLst>
      <p:ext uri="{BB962C8B-B14F-4D97-AF65-F5344CB8AC3E}">
        <p14:creationId xmlns:p14="http://schemas.microsoft.com/office/powerpoint/2010/main" val="111539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C071-A7AA-D269-EB9B-6B1A8369A8BC}"/>
              </a:ext>
            </a:extLst>
          </p:cNvPr>
          <p:cNvSpPr>
            <a:spLocks noGrp="1"/>
          </p:cNvSpPr>
          <p:nvPr>
            <p:ph type="title"/>
          </p:nvPr>
        </p:nvSpPr>
        <p:spPr>
          <a:xfrm>
            <a:off x="838200" y="230230"/>
            <a:ext cx="10515600" cy="901613"/>
          </a:xfrm>
        </p:spPr>
        <p:txBody>
          <a:bodyPr/>
          <a:lstStyle/>
          <a:p>
            <a:r>
              <a:rPr lang="en-US" dirty="0" err="1"/>
              <a:t>Invisi</a:t>
            </a:r>
            <a:r>
              <a:rPr lang="en-US" dirty="0"/>
              <a:t>-Slip System</a:t>
            </a:r>
          </a:p>
        </p:txBody>
      </p:sp>
      <p:grpSp>
        <p:nvGrpSpPr>
          <p:cNvPr id="46" name="Group 45">
            <a:extLst>
              <a:ext uri="{FF2B5EF4-FFF2-40B4-BE49-F238E27FC236}">
                <a16:creationId xmlns:a16="http://schemas.microsoft.com/office/drawing/2014/main" id="{E27C3828-E73B-73F2-C2D8-CC6CC22C790B}"/>
              </a:ext>
            </a:extLst>
          </p:cNvPr>
          <p:cNvGrpSpPr/>
          <p:nvPr/>
        </p:nvGrpSpPr>
        <p:grpSpPr>
          <a:xfrm>
            <a:off x="337115" y="1131843"/>
            <a:ext cx="11355356" cy="3725796"/>
            <a:chOff x="346445" y="1638760"/>
            <a:chExt cx="11355356" cy="3725796"/>
          </a:xfrm>
        </p:grpSpPr>
        <p:sp>
          <p:nvSpPr>
            <p:cNvPr id="44" name="Rectangle 43">
              <a:extLst>
                <a:ext uri="{FF2B5EF4-FFF2-40B4-BE49-F238E27FC236}">
                  <a16:creationId xmlns:a16="http://schemas.microsoft.com/office/drawing/2014/main" id="{7229181E-73E4-ACA7-C4F5-CE30AEA12C53}"/>
                </a:ext>
              </a:extLst>
            </p:cNvPr>
            <p:cNvSpPr/>
            <p:nvPr/>
          </p:nvSpPr>
          <p:spPr>
            <a:xfrm>
              <a:off x="1313750" y="4707949"/>
              <a:ext cx="592702" cy="656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1E6AC7-DC5C-48D3-FF3E-1818F0B80771}"/>
                </a:ext>
              </a:extLst>
            </p:cNvPr>
            <p:cNvSpPr/>
            <p:nvPr/>
          </p:nvSpPr>
          <p:spPr>
            <a:xfrm>
              <a:off x="3300143" y="3893096"/>
              <a:ext cx="5392378" cy="117768"/>
            </a:xfrm>
            <a:prstGeom prst="rect">
              <a:avLst/>
            </a:prstGeom>
            <a:solidFill>
              <a:srgbClr val="E2FB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8D00E4-021F-1E1E-256B-C57E6B2CA2B2}"/>
                </a:ext>
              </a:extLst>
            </p:cNvPr>
            <p:cNvSpPr/>
            <p:nvPr/>
          </p:nvSpPr>
          <p:spPr>
            <a:xfrm>
              <a:off x="8783840" y="3003026"/>
              <a:ext cx="441480" cy="115811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1AE814-3F5A-CDCE-34C4-951BA317635E}"/>
                </a:ext>
              </a:extLst>
            </p:cNvPr>
            <p:cNvSpPr/>
            <p:nvPr/>
          </p:nvSpPr>
          <p:spPr>
            <a:xfrm>
              <a:off x="2751140" y="2986481"/>
              <a:ext cx="441480" cy="1158118"/>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24D83C-4C5A-E215-9E0C-98787063F7A9}"/>
                </a:ext>
              </a:extLst>
            </p:cNvPr>
            <p:cNvSpPr/>
            <p:nvPr/>
          </p:nvSpPr>
          <p:spPr>
            <a:xfrm>
              <a:off x="3300145" y="4860349"/>
              <a:ext cx="5392378" cy="5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7C5B11-F784-F98E-9CC0-AD2A123960A5}"/>
                </a:ext>
              </a:extLst>
            </p:cNvPr>
            <p:cNvSpPr/>
            <p:nvPr/>
          </p:nvSpPr>
          <p:spPr>
            <a:xfrm>
              <a:off x="2659823" y="4289163"/>
              <a:ext cx="640319" cy="10753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58B85D-B19A-505D-2F4A-70C94B48286A}"/>
                </a:ext>
              </a:extLst>
            </p:cNvPr>
            <p:cNvSpPr/>
            <p:nvPr/>
          </p:nvSpPr>
          <p:spPr>
            <a:xfrm>
              <a:off x="8692523" y="4289163"/>
              <a:ext cx="624116" cy="10753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781E4C-7DFE-CAEB-F6FB-7565682FF772}"/>
                </a:ext>
              </a:extLst>
            </p:cNvPr>
            <p:cNvSpPr/>
            <p:nvPr/>
          </p:nvSpPr>
          <p:spPr>
            <a:xfrm>
              <a:off x="1826355" y="4033124"/>
              <a:ext cx="849674" cy="1331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ACA05B4-D07A-4690-5D4D-A03FA9A6AB11}"/>
                </a:ext>
              </a:extLst>
            </p:cNvPr>
            <p:cNvSpPr/>
            <p:nvPr/>
          </p:nvSpPr>
          <p:spPr>
            <a:xfrm>
              <a:off x="9316639" y="4033124"/>
              <a:ext cx="817262" cy="1331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D1614E-841C-3D7F-4CA5-BE6207544883}"/>
                </a:ext>
              </a:extLst>
            </p:cNvPr>
            <p:cNvSpPr/>
            <p:nvPr/>
          </p:nvSpPr>
          <p:spPr>
            <a:xfrm>
              <a:off x="1826355" y="3454065"/>
              <a:ext cx="1473790" cy="579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5D89AC-4927-BB3B-B0BF-A039411482D7}"/>
                </a:ext>
              </a:extLst>
            </p:cNvPr>
            <p:cNvSpPr/>
            <p:nvPr/>
          </p:nvSpPr>
          <p:spPr>
            <a:xfrm>
              <a:off x="8660111" y="3454065"/>
              <a:ext cx="1473790" cy="579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8AB4B3-0373-6DD5-D747-11C180FE3935}"/>
                </a:ext>
              </a:extLst>
            </p:cNvPr>
            <p:cNvSpPr/>
            <p:nvPr/>
          </p:nvSpPr>
          <p:spPr>
            <a:xfrm>
              <a:off x="3283938" y="4289163"/>
              <a:ext cx="5392378" cy="571186"/>
            </a:xfrm>
            <a:prstGeom prst="rect">
              <a:avLst/>
            </a:prstGeom>
            <a:solidFill>
              <a:srgbClr val="E2FB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Glass Slide (Tissue side up)</a:t>
              </a:r>
            </a:p>
          </p:txBody>
        </p:sp>
        <p:sp>
          <p:nvSpPr>
            <p:cNvPr id="16" name="Rectangle 15">
              <a:extLst>
                <a:ext uri="{FF2B5EF4-FFF2-40B4-BE49-F238E27FC236}">
                  <a16:creationId xmlns:a16="http://schemas.microsoft.com/office/drawing/2014/main" id="{EBF4B416-0D2E-4286-041A-799B500D3CB8}"/>
                </a:ext>
              </a:extLst>
            </p:cNvPr>
            <p:cNvSpPr/>
            <p:nvPr/>
          </p:nvSpPr>
          <p:spPr>
            <a:xfrm>
              <a:off x="5397092" y="1638760"/>
              <a:ext cx="1166070" cy="1551963"/>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2F491620-419E-4517-4FC2-A781BE175F93}"/>
                </a:ext>
              </a:extLst>
            </p:cNvPr>
            <p:cNvSpPr/>
            <p:nvPr/>
          </p:nvSpPr>
          <p:spPr>
            <a:xfrm rot="10800000">
              <a:off x="5405195" y="3190723"/>
              <a:ext cx="1166070" cy="1075395"/>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BCBFFD-B120-C3F9-8549-D00EBE36A682}"/>
                </a:ext>
              </a:extLst>
            </p:cNvPr>
            <p:cNvSpPr txBox="1"/>
            <p:nvPr/>
          </p:nvSpPr>
          <p:spPr>
            <a:xfrm>
              <a:off x="5461507" y="2166760"/>
              <a:ext cx="1073692" cy="369332"/>
            </a:xfrm>
            <a:prstGeom prst="rect">
              <a:avLst/>
            </a:prstGeom>
            <a:noFill/>
          </p:spPr>
          <p:txBody>
            <a:bodyPr wrap="none" rtlCol="0">
              <a:spAutoFit/>
            </a:bodyPr>
            <a:lstStyle/>
            <a:p>
              <a:r>
                <a:rPr lang="en-US" dirty="0">
                  <a:solidFill>
                    <a:schemeClr val="bg1"/>
                  </a:solidFill>
                </a:rPr>
                <a:t>Objective</a:t>
              </a:r>
            </a:p>
          </p:txBody>
        </p:sp>
        <p:sp>
          <p:nvSpPr>
            <p:cNvPr id="19" name="TextBox 18">
              <a:extLst>
                <a:ext uri="{FF2B5EF4-FFF2-40B4-BE49-F238E27FC236}">
                  <a16:creationId xmlns:a16="http://schemas.microsoft.com/office/drawing/2014/main" id="{EF48B4E6-E12B-2B8E-69F2-B9EE799C1E21}"/>
                </a:ext>
              </a:extLst>
            </p:cNvPr>
            <p:cNvSpPr txBox="1"/>
            <p:nvPr/>
          </p:nvSpPr>
          <p:spPr>
            <a:xfrm>
              <a:off x="7570318" y="3238171"/>
              <a:ext cx="970137" cy="369332"/>
            </a:xfrm>
            <a:prstGeom prst="rect">
              <a:avLst/>
            </a:prstGeom>
            <a:noFill/>
            <a:ln w="25400">
              <a:solidFill>
                <a:schemeClr val="tx1"/>
              </a:solidFill>
            </a:ln>
          </p:spPr>
          <p:txBody>
            <a:bodyPr wrap="none" rtlCol="0">
              <a:spAutoFit/>
            </a:bodyPr>
            <a:lstStyle/>
            <a:p>
              <a:r>
                <a:rPr lang="en-US" dirty="0"/>
                <a:t>FEP Film</a:t>
              </a:r>
            </a:p>
          </p:txBody>
        </p:sp>
        <p:cxnSp>
          <p:nvCxnSpPr>
            <p:cNvPr id="21" name="Straight Arrow Connector 20">
              <a:extLst>
                <a:ext uri="{FF2B5EF4-FFF2-40B4-BE49-F238E27FC236}">
                  <a16:creationId xmlns:a16="http://schemas.microsoft.com/office/drawing/2014/main" id="{B6F9B7E5-ADBC-901E-406F-975FC2743B3C}"/>
                </a:ext>
              </a:extLst>
            </p:cNvPr>
            <p:cNvCxnSpPr/>
            <p:nvPr/>
          </p:nvCxnSpPr>
          <p:spPr>
            <a:xfrm flipH="1">
              <a:off x="7364483" y="3598302"/>
              <a:ext cx="229032" cy="2855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DE7A4C-A42E-B2A3-2E45-54165A637CE8}"/>
                </a:ext>
              </a:extLst>
            </p:cNvPr>
            <p:cNvCxnSpPr/>
            <p:nvPr/>
          </p:nvCxnSpPr>
          <p:spPr>
            <a:xfrm>
              <a:off x="6932645" y="4010864"/>
              <a:ext cx="0" cy="278299"/>
            </a:xfrm>
            <a:prstGeom prst="straightConnector1">
              <a:avLst/>
            </a:prstGeom>
            <a:ln w="25400">
              <a:solidFill>
                <a:srgbClr val="E909B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EC7A5C-986E-3C45-28AA-0702BCE12B0C}"/>
                </a:ext>
              </a:extLst>
            </p:cNvPr>
            <p:cNvSpPr txBox="1"/>
            <p:nvPr/>
          </p:nvSpPr>
          <p:spPr>
            <a:xfrm>
              <a:off x="7023965" y="3951980"/>
              <a:ext cx="1273105" cy="369332"/>
            </a:xfrm>
            <a:prstGeom prst="rect">
              <a:avLst/>
            </a:prstGeom>
            <a:noFill/>
          </p:spPr>
          <p:txBody>
            <a:bodyPr wrap="none" rtlCol="0">
              <a:spAutoFit/>
            </a:bodyPr>
            <a:lstStyle/>
            <a:p>
              <a:r>
                <a:rPr lang="en-US" dirty="0"/>
                <a:t>100um Gap</a:t>
              </a:r>
            </a:p>
          </p:txBody>
        </p:sp>
        <p:cxnSp>
          <p:nvCxnSpPr>
            <p:cNvPr id="25" name="Straight Arrow Connector 24">
              <a:extLst>
                <a:ext uri="{FF2B5EF4-FFF2-40B4-BE49-F238E27FC236}">
                  <a16:creationId xmlns:a16="http://schemas.microsoft.com/office/drawing/2014/main" id="{F99E3AC8-6548-96F5-81A0-D1344B3E7FBD}"/>
                </a:ext>
              </a:extLst>
            </p:cNvPr>
            <p:cNvCxnSpPr>
              <a:cxnSpLocks/>
            </p:cNvCxnSpPr>
            <p:nvPr/>
          </p:nvCxnSpPr>
          <p:spPr>
            <a:xfrm>
              <a:off x="3408783" y="3454065"/>
              <a:ext cx="0" cy="846228"/>
            </a:xfrm>
            <a:prstGeom prst="straightConnector1">
              <a:avLst/>
            </a:prstGeom>
            <a:ln w="25400">
              <a:solidFill>
                <a:srgbClr val="E909B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538983-0C28-6C9C-93E7-B626CC36B617}"/>
                </a:ext>
              </a:extLst>
            </p:cNvPr>
            <p:cNvSpPr txBox="1"/>
            <p:nvPr/>
          </p:nvSpPr>
          <p:spPr>
            <a:xfrm>
              <a:off x="3404176" y="3488915"/>
              <a:ext cx="958917" cy="369332"/>
            </a:xfrm>
            <a:prstGeom prst="rect">
              <a:avLst/>
            </a:prstGeom>
            <a:noFill/>
          </p:spPr>
          <p:txBody>
            <a:bodyPr wrap="none" rtlCol="0">
              <a:spAutoFit/>
            </a:bodyPr>
            <a:lstStyle/>
            <a:p>
              <a:r>
                <a:rPr lang="en-US" dirty="0"/>
                <a:t>1600um</a:t>
              </a:r>
            </a:p>
          </p:txBody>
        </p:sp>
        <p:cxnSp>
          <p:nvCxnSpPr>
            <p:cNvPr id="28" name="Straight Arrow Connector 27">
              <a:extLst>
                <a:ext uri="{FF2B5EF4-FFF2-40B4-BE49-F238E27FC236}">
                  <a16:creationId xmlns:a16="http://schemas.microsoft.com/office/drawing/2014/main" id="{43FE87C7-A460-4CB9-6DB8-DC71EE1669ED}"/>
                </a:ext>
              </a:extLst>
            </p:cNvPr>
            <p:cNvCxnSpPr>
              <a:cxnSpLocks/>
              <a:stCxn id="17" idx="3"/>
            </p:cNvCxnSpPr>
            <p:nvPr/>
          </p:nvCxnSpPr>
          <p:spPr>
            <a:xfrm flipH="1">
              <a:off x="5959150" y="3190723"/>
              <a:ext cx="29080" cy="1090638"/>
            </a:xfrm>
            <a:prstGeom prst="straightConnector1">
              <a:avLst/>
            </a:prstGeom>
            <a:ln w="25400">
              <a:solidFill>
                <a:srgbClr val="E909B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D34F1BA-3BD6-087C-170E-C675216044CF}"/>
                </a:ext>
              </a:extLst>
            </p:cNvPr>
            <p:cNvSpPr txBox="1"/>
            <p:nvPr/>
          </p:nvSpPr>
          <p:spPr>
            <a:xfrm>
              <a:off x="6028366" y="3199023"/>
              <a:ext cx="958917" cy="646331"/>
            </a:xfrm>
            <a:prstGeom prst="rect">
              <a:avLst/>
            </a:prstGeom>
            <a:noFill/>
          </p:spPr>
          <p:txBody>
            <a:bodyPr wrap="none" rtlCol="0">
              <a:spAutoFit/>
            </a:bodyPr>
            <a:lstStyle/>
            <a:p>
              <a:r>
                <a:rPr lang="en-US" dirty="0"/>
                <a:t>2500um</a:t>
              </a:r>
            </a:p>
            <a:p>
              <a:r>
                <a:rPr lang="en-US" dirty="0"/>
                <a:t>WD</a:t>
              </a:r>
            </a:p>
          </p:txBody>
        </p:sp>
        <p:sp>
          <p:nvSpPr>
            <p:cNvPr id="31" name="Block Arc 30">
              <a:extLst>
                <a:ext uri="{FF2B5EF4-FFF2-40B4-BE49-F238E27FC236}">
                  <a16:creationId xmlns:a16="http://schemas.microsoft.com/office/drawing/2014/main" id="{E1CB6ECA-8050-CE03-B001-5327E8A86D13}"/>
                </a:ext>
              </a:extLst>
            </p:cNvPr>
            <p:cNvSpPr/>
            <p:nvPr/>
          </p:nvSpPr>
          <p:spPr>
            <a:xfrm>
              <a:off x="346445" y="1854908"/>
              <a:ext cx="2819395" cy="1693567"/>
            </a:xfrm>
            <a:prstGeom prst="blockArc">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Block Arc 31">
              <a:extLst>
                <a:ext uri="{FF2B5EF4-FFF2-40B4-BE49-F238E27FC236}">
                  <a16:creationId xmlns:a16="http://schemas.microsoft.com/office/drawing/2014/main" id="{6773215F-CB73-1FF8-CE95-B32059707E0A}"/>
                </a:ext>
              </a:extLst>
            </p:cNvPr>
            <p:cNvSpPr/>
            <p:nvPr/>
          </p:nvSpPr>
          <p:spPr>
            <a:xfrm>
              <a:off x="8759864" y="1888518"/>
              <a:ext cx="2819395" cy="1693567"/>
            </a:xfrm>
            <a:prstGeom prst="blockArc">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62CF563-F864-9419-6A5C-2618AA3BA1E3}"/>
                </a:ext>
              </a:extLst>
            </p:cNvPr>
            <p:cNvSpPr/>
            <p:nvPr/>
          </p:nvSpPr>
          <p:spPr>
            <a:xfrm>
              <a:off x="2563250" y="2708183"/>
              <a:ext cx="840924" cy="276526"/>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A6B7C8-5F17-4F6E-E3B6-6FF01485B53F}"/>
                </a:ext>
              </a:extLst>
            </p:cNvPr>
            <p:cNvSpPr/>
            <p:nvPr/>
          </p:nvSpPr>
          <p:spPr>
            <a:xfrm>
              <a:off x="8559720" y="2734225"/>
              <a:ext cx="840924" cy="276526"/>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B308FE9-4871-BEBD-0A6F-4A4332E1F1F3}"/>
                </a:ext>
              </a:extLst>
            </p:cNvPr>
            <p:cNvSpPr txBox="1"/>
            <p:nvPr/>
          </p:nvSpPr>
          <p:spPr>
            <a:xfrm rot="973192">
              <a:off x="1299610" y="2106037"/>
              <a:ext cx="2028585" cy="697579"/>
            </a:xfrm>
            <a:prstGeom prst="rect">
              <a:avLst/>
            </a:prstGeom>
            <a:noFill/>
          </p:spPr>
          <p:txBody>
            <a:bodyPr wrap="none" rtlCol="0">
              <a:prstTxWarp prst="textArchUp">
                <a:avLst/>
              </a:prstTxWarp>
              <a:spAutoFit/>
            </a:bodyPr>
            <a:lstStyle/>
            <a:p>
              <a:r>
                <a:rPr lang="en-US" dirty="0"/>
                <a:t>Fluid Flow</a:t>
              </a:r>
            </a:p>
          </p:txBody>
        </p:sp>
        <p:sp>
          <p:nvSpPr>
            <p:cNvPr id="37" name="TextBox 36">
              <a:extLst>
                <a:ext uri="{FF2B5EF4-FFF2-40B4-BE49-F238E27FC236}">
                  <a16:creationId xmlns:a16="http://schemas.microsoft.com/office/drawing/2014/main" id="{C382CED4-3036-FC6C-8EB5-7D58ACAC4B5D}"/>
                </a:ext>
              </a:extLst>
            </p:cNvPr>
            <p:cNvSpPr txBox="1"/>
            <p:nvPr/>
          </p:nvSpPr>
          <p:spPr>
            <a:xfrm rot="1399542">
              <a:off x="9673216" y="2234559"/>
              <a:ext cx="2028585" cy="784561"/>
            </a:xfrm>
            <a:prstGeom prst="rect">
              <a:avLst/>
            </a:prstGeom>
            <a:noFill/>
          </p:spPr>
          <p:txBody>
            <a:bodyPr wrap="none" rtlCol="0">
              <a:prstTxWarp prst="textArchUp">
                <a:avLst/>
              </a:prstTxWarp>
              <a:spAutoFit/>
            </a:bodyPr>
            <a:lstStyle/>
            <a:p>
              <a:r>
                <a:rPr lang="en-US" dirty="0"/>
                <a:t>Fluid Flow</a:t>
              </a:r>
            </a:p>
          </p:txBody>
        </p:sp>
        <p:sp>
          <p:nvSpPr>
            <p:cNvPr id="40" name="Arrow: Curved Down 39">
              <a:extLst>
                <a:ext uri="{FF2B5EF4-FFF2-40B4-BE49-F238E27FC236}">
                  <a16:creationId xmlns:a16="http://schemas.microsoft.com/office/drawing/2014/main" id="{4080D486-FCF2-E267-987C-A9492C5254AF}"/>
                </a:ext>
              </a:extLst>
            </p:cNvPr>
            <p:cNvSpPr/>
            <p:nvPr/>
          </p:nvSpPr>
          <p:spPr>
            <a:xfrm>
              <a:off x="597545" y="2187045"/>
              <a:ext cx="2462896" cy="4096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urved Down 40">
              <a:extLst>
                <a:ext uri="{FF2B5EF4-FFF2-40B4-BE49-F238E27FC236}">
                  <a16:creationId xmlns:a16="http://schemas.microsoft.com/office/drawing/2014/main" id="{3D145547-E55B-7717-7781-364F1F90F9C2}"/>
                </a:ext>
              </a:extLst>
            </p:cNvPr>
            <p:cNvSpPr/>
            <p:nvPr/>
          </p:nvSpPr>
          <p:spPr>
            <a:xfrm>
              <a:off x="8969260" y="2238687"/>
              <a:ext cx="2462896" cy="4096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a:extLst>
                <a:ext uri="{FF2B5EF4-FFF2-40B4-BE49-F238E27FC236}">
                  <a16:creationId xmlns:a16="http://schemas.microsoft.com/office/drawing/2014/main" id="{E027FCC3-B337-DC87-CD68-527BA7037F40}"/>
                </a:ext>
              </a:extLst>
            </p:cNvPr>
            <p:cNvSpPr/>
            <p:nvPr/>
          </p:nvSpPr>
          <p:spPr>
            <a:xfrm>
              <a:off x="838200" y="2872488"/>
              <a:ext cx="592702" cy="24920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21AD6D3-4E69-5DC6-89E3-66AE15EBD6C2}"/>
                </a:ext>
              </a:extLst>
            </p:cNvPr>
            <p:cNvSpPr/>
            <p:nvPr/>
          </p:nvSpPr>
          <p:spPr>
            <a:xfrm>
              <a:off x="10492299" y="2865161"/>
              <a:ext cx="592702" cy="2492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CBBC68F-EDA0-0A8E-DF75-7AD1009BF7ED}"/>
                </a:ext>
              </a:extLst>
            </p:cNvPr>
            <p:cNvSpPr/>
            <p:nvPr/>
          </p:nvSpPr>
          <p:spPr>
            <a:xfrm>
              <a:off x="10016749" y="4707949"/>
              <a:ext cx="592702" cy="656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792BB1AA-0ADF-56BD-8B63-FFE954CE4F22}"/>
              </a:ext>
            </a:extLst>
          </p:cNvPr>
          <p:cNvSpPr txBox="1"/>
          <p:nvPr/>
        </p:nvSpPr>
        <p:spPr>
          <a:xfrm>
            <a:off x="337115" y="5327780"/>
            <a:ext cx="9794669" cy="1200329"/>
          </a:xfrm>
          <a:prstGeom prst="rect">
            <a:avLst/>
          </a:prstGeom>
          <a:noFill/>
        </p:spPr>
        <p:txBody>
          <a:bodyPr wrap="none" rtlCol="0">
            <a:spAutoFit/>
          </a:bodyPr>
          <a:lstStyle/>
          <a:p>
            <a:pPr marL="285750" indent="-285750">
              <a:buFont typeface="Arial" panose="020B0604020202020204" pitchFamily="34" charset="0"/>
              <a:buChar char="•"/>
            </a:pPr>
            <a:r>
              <a:rPr lang="en-US" dirty="0"/>
              <a:t>Smallish volume on top of entire slide surface (about 60uL)</a:t>
            </a:r>
          </a:p>
          <a:p>
            <a:pPr marL="285750" indent="-285750">
              <a:buFont typeface="Arial" panose="020B0604020202020204" pitchFamily="34" charset="0"/>
              <a:buChar char="•"/>
            </a:pPr>
            <a:r>
              <a:rPr lang="en-US" dirty="0"/>
              <a:t>No dilution of stain solution</a:t>
            </a:r>
          </a:p>
          <a:p>
            <a:pPr marL="285750" indent="-285750">
              <a:buFont typeface="Arial" panose="020B0604020202020204" pitchFamily="34" charset="0"/>
              <a:buChar char="•"/>
            </a:pPr>
            <a:r>
              <a:rPr lang="en-US" dirty="0"/>
              <a:t>FEP film has RI =1.333, PBS = 1.33, So if PBS is above and below the FEP film, it is effectively invisible</a:t>
            </a:r>
          </a:p>
          <a:p>
            <a:pPr marL="285750" indent="-285750">
              <a:buFont typeface="Arial" panose="020B0604020202020204" pitchFamily="34" charset="0"/>
              <a:buChar char="•"/>
            </a:pPr>
            <a:r>
              <a:rPr lang="en-US" b="1" dirty="0"/>
              <a:t>FEP film is a physical barrier, but not an optical barrier</a:t>
            </a:r>
          </a:p>
        </p:txBody>
      </p:sp>
    </p:spTree>
    <p:extLst>
      <p:ext uri="{BB962C8B-B14F-4D97-AF65-F5344CB8AC3E}">
        <p14:creationId xmlns:p14="http://schemas.microsoft.com/office/powerpoint/2010/main" val="359722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8DC9-DCEC-9EC3-E550-2203D05BC47B}"/>
              </a:ext>
            </a:extLst>
          </p:cNvPr>
          <p:cNvSpPr>
            <a:spLocks noGrp="1"/>
          </p:cNvSpPr>
          <p:nvPr>
            <p:ph type="title"/>
          </p:nvPr>
        </p:nvSpPr>
        <p:spPr>
          <a:xfrm>
            <a:off x="838200" y="365126"/>
            <a:ext cx="10515600" cy="695923"/>
          </a:xfrm>
        </p:spPr>
        <p:txBody>
          <a:bodyPr/>
          <a:lstStyle/>
          <a:p>
            <a:r>
              <a:rPr lang="en-US" dirty="0"/>
              <a:t>File Format</a:t>
            </a:r>
          </a:p>
        </p:txBody>
      </p:sp>
      <p:sp>
        <p:nvSpPr>
          <p:cNvPr id="3" name="Content Placeholder 2">
            <a:extLst>
              <a:ext uri="{FF2B5EF4-FFF2-40B4-BE49-F238E27FC236}">
                <a16:creationId xmlns:a16="http://schemas.microsoft.com/office/drawing/2014/main" id="{51D73C60-F0B8-D335-53C9-098051E88FCE}"/>
              </a:ext>
            </a:extLst>
          </p:cNvPr>
          <p:cNvSpPr>
            <a:spLocks noGrp="1"/>
          </p:cNvSpPr>
          <p:nvPr>
            <p:ph idx="1"/>
          </p:nvPr>
        </p:nvSpPr>
        <p:spPr>
          <a:xfrm>
            <a:off x="838199" y="1207698"/>
            <a:ext cx="10816088" cy="4969265"/>
          </a:xfrm>
        </p:spPr>
        <p:txBody>
          <a:bodyPr>
            <a:normAutofit/>
          </a:bodyPr>
          <a:lstStyle/>
          <a:p>
            <a:r>
              <a:rPr lang="en-US" sz="1800" dirty="0"/>
              <a:t>DWG or DXF. DWG is a proprietary file format only for AutoCAD. DXF is the opensource equivalent. </a:t>
            </a:r>
          </a:p>
          <a:p>
            <a:r>
              <a:rPr lang="en-US" sz="1800" dirty="0"/>
              <a:t>Proprietary file formats are a scam and need to be discouraged to be developed. </a:t>
            </a:r>
            <a:r>
              <a:rPr lang="en-US" sz="1800" b="1" u="sng" dirty="0"/>
              <a:t>Use</a:t>
            </a:r>
            <a:r>
              <a:rPr lang="en-US" sz="1800" u="sng" dirty="0"/>
              <a:t> </a:t>
            </a:r>
            <a:r>
              <a:rPr lang="en-US" sz="1800" b="1" u="sng" dirty="0"/>
              <a:t>DXF!</a:t>
            </a:r>
          </a:p>
          <a:p>
            <a:r>
              <a:rPr lang="en-US" sz="1800" dirty="0"/>
              <a:t>While it appears initially that masks will have surfaces, don’t be alarmed that both DWG and DXF don’t have them. Its inherent in the design of those file types. They only save the borders. Don’t worry about making true surfaces due to this. Filling in enclosed surfaces or leaving them open is determined later in the software that generates the masks. </a:t>
            </a:r>
          </a:p>
        </p:txBody>
      </p:sp>
      <p:graphicFrame>
        <p:nvGraphicFramePr>
          <p:cNvPr id="4" name="Object 3">
            <a:extLst>
              <a:ext uri="{FF2B5EF4-FFF2-40B4-BE49-F238E27FC236}">
                <a16:creationId xmlns:a16="http://schemas.microsoft.com/office/drawing/2014/main" id="{E4EA6A43-B28F-C117-708A-5813C04C5E87}"/>
              </a:ext>
            </a:extLst>
          </p:cNvPr>
          <p:cNvGraphicFramePr>
            <a:graphicFrameLocks noChangeAspect="1"/>
          </p:cNvGraphicFramePr>
          <p:nvPr/>
        </p:nvGraphicFramePr>
        <p:xfrm>
          <a:off x="2507052" y="3483115"/>
          <a:ext cx="2623563" cy="2710762"/>
        </p:xfrm>
        <a:graphic>
          <a:graphicData uri="http://schemas.openxmlformats.org/presentationml/2006/ole">
            <mc:AlternateContent xmlns:mc="http://schemas.openxmlformats.org/markup-compatibility/2006">
              <mc:Choice xmlns:v="urn:schemas-microsoft-com:vml" Requires="v">
                <p:oleObj name="Bitmap Image" r:id="rId2" imgW="6591240" imgH="6810480" progId="PBrush">
                  <p:embed/>
                </p:oleObj>
              </mc:Choice>
              <mc:Fallback>
                <p:oleObj name="Bitmap Image" r:id="rId2" imgW="6591240" imgH="6810480" progId="PBrush">
                  <p:embed/>
                  <p:pic>
                    <p:nvPicPr>
                      <p:cNvPr id="4" name="Object 3">
                        <a:extLst>
                          <a:ext uri="{FF2B5EF4-FFF2-40B4-BE49-F238E27FC236}">
                            <a16:creationId xmlns:a16="http://schemas.microsoft.com/office/drawing/2014/main" id="{E4EA6A43-B28F-C117-708A-5813C04C5E87}"/>
                          </a:ext>
                        </a:extLst>
                      </p:cNvPr>
                      <p:cNvPicPr/>
                      <p:nvPr/>
                    </p:nvPicPr>
                    <p:blipFill>
                      <a:blip r:embed="rId3"/>
                      <a:stretch>
                        <a:fillRect/>
                      </a:stretch>
                    </p:blipFill>
                    <p:spPr>
                      <a:xfrm>
                        <a:off x="2507052" y="3483115"/>
                        <a:ext cx="2623563" cy="2710762"/>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BC96D9DE-E098-EDB4-542A-72F0DCE7B9FF}"/>
              </a:ext>
            </a:extLst>
          </p:cNvPr>
          <p:cNvSpPr txBox="1"/>
          <p:nvPr/>
        </p:nvSpPr>
        <p:spPr>
          <a:xfrm>
            <a:off x="557223" y="4472108"/>
            <a:ext cx="1949829" cy="369332"/>
          </a:xfrm>
          <a:prstGeom prst="rect">
            <a:avLst/>
          </a:prstGeom>
          <a:noFill/>
        </p:spPr>
        <p:txBody>
          <a:bodyPr wrap="none" rtlCol="0">
            <a:spAutoFit/>
          </a:bodyPr>
          <a:lstStyle/>
          <a:p>
            <a:r>
              <a:rPr lang="en-US" dirty="0"/>
              <a:t>DWG File Format =</a:t>
            </a:r>
          </a:p>
        </p:txBody>
      </p:sp>
      <p:sp>
        <p:nvSpPr>
          <p:cNvPr id="6" name="TextBox 5">
            <a:extLst>
              <a:ext uri="{FF2B5EF4-FFF2-40B4-BE49-F238E27FC236}">
                <a16:creationId xmlns:a16="http://schemas.microsoft.com/office/drawing/2014/main" id="{60EA341B-E3B8-D09E-AC11-8FDF9B3F0FFC}"/>
              </a:ext>
            </a:extLst>
          </p:cNvPr>
          <p:cNvSpPr txBox="1"/>
          <p:nvPr/>
        </p:nvSpPr>
        <p:spPr>
          <a:xfrm>
            <a:off x="2219505" y="6145540"/>
            <a:ext cx="3876495" cy="646331"/>
          </a:xfrm>
          <a:prstGeom prst="rect">
            <a:avLst/>
          </a:prstGeom>
          <a:noFill/>
        </p:spPr>
        <p:txBody>
          <a:bodyPr wrap="square" rtlCol="0">
            <a:spAutoFit/>
          </a:bodyPr>
          <a:lstStyle/>
          <a:p>
            <a:r>
              <a:rPr lang="en-US" dirty="0"/>
              <a:t>“Gimmie all of those subscription fees”</a:t>
            </a:r>
          </a:p>
          <a:p>
            <a:r>
              <a:rPr lang="en-US" dirty="0"/>
              <a:t>-probably what this guy was thinking</a:t>
            </a:r>
          </a:p>
        </p:txBody>
      </p:sp>
      <p:graphicFrame>
        <p:nvGraphicFramePr>
          <p:cNvPr id="7" name="Object 6">
            <a:extLst>
              <a:ext uri="{FF2B5EF4-FFF2-40B4-BE49-F238E27FC236}">
                <a16:creationId xmlns:a16="http://schemas.microsoft.com/office/drawing/2014/main" id="{37D51716-F521-303D-D72E-C14C9B1691D0}"/>
              </a:ext>
            </a:extLst>
          </p:cNvPr>
          <p:cNvGraphicFramePr>
            <a:graphicFrameLocks noChangeAspect="1"/>
          </p:cNvGraphicFramePr>
          <p:nvPr/>
        </p:nvGraphicFramePr>
        <p:xfrm>
          <a:off x="8730237" y="3914165"/>
          <a:ext cx="2623563" cy="1896306"/>
        </p:xfrm>
        <a:graphic>
          <a:graphicData uri="http://schemas.openxmlformats.org/presentationml/2006/ole">
            <mc:AlternateContent xmlns:mc="http://schemas.openxmlformats.org/markup-compatibility/2006">
              <mc:Choice xmlns:v="urn:schemas-microsoft-com:vml" Requires="v">
                <p:oleObj name="Bitmap Image" r:id="rId4" imgW="3676680" imgH="2657520" progId="PBrush">
                  <p:embed/>
                </p:oleObj>
              </mc:Choice>
              <mc:Fallback>
                <p:oleObj name="Bitmap Image" r:id="rId4" imgW="3676680" imgH="2657520" progId="PBrush">
                  <p:embed/>
                  <p:pic>
                    <p:nvPicPr>
                      <p:cNvPr id="7" name="Object 6">
                        <a:extLst>
                          <a:ext uri="{FF2B5EF4-FFF2-40B4-BE49-F238E27FC236}">
                            <a16:creationId xmlns:a16="http://schemas.microsoft.com/office/drawing/2014/main" id="{37D51716-F521-303D-D72E-C14C9B1691D0}"/>
                          </a:ext>
                        </a:extLst>
                      </p:cNvPr>
                      <p:cNvPicPr/>
                      <p:nvPr/>
                    </p:nvPicPr>
                    <p:blipFill>
                      <a:blip r:embed="rId5"/>
                      <a:stretch>
                        <a:fillRect/>
                      </a:stretch>
                    </p:blipFill>
                    <p:spPr>
                      <a:xfrm>
                        <a:off x="8730237" y="3914165"/>
                        <a:ext cx="2623563" cy="189630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70DBA44-C067-5EF2-BEF9-6CCF0249DDFA}"/>
              </a:ext>
            </a:extLst>
          </p:cNvPr>
          <p:cNvSpPr txBox="1"/>
          <p:nvPr/>
        </p:nvSpPr>
        <p:spPr>
          <a:xfrm>
            <a:off x="6799468" y="4492986"/>
            <a:ext cx="1825436" cy="369332"/>
          </a:xfrm>
          <a:prstGeom prst="rect">
            <a:avLst/>
          </a:prstGeom>
          <a:noFill/>
        </p:spPr>
        <p:txBody>
          <a:bodyPr wrap="none" rtlCol="0">
            <a:spAutoFit/>
          </a:bodyPr>
          <a:lstStyle/>
          <a:p>
            <a:r>
              <a:rPr lang="en-US" dirty="0"/>
              <a:t>DXF File Format =</a:t>
            </a:r>
          </a:p>
        </p:txBody>
      </p:sp>
      <p:sp>
        <p:nvSpPr>
          <p:cNvPr id="9" name="TextBox 8">
            <a:extLst>
              <a:ext uri="{FF2B5EF4-FFF2-40B4-BE49-F238E27FC236}">
                <a16:creationId xmlns:a16="http://schemas.microsoft.com/office/drawing/2014/main" id="{8780CFFB-FDEF-648D-3E5A-6416667F5DAC}"/>
              </a:ext>
            </a:extLst>
          </p:cNvPr>
          <p:cNvSpPr txBox="1"/>
          <p:nvPr/>
        </p:nvSpPr>
        <p:spPr>
          <a:xfrm>
            <a:off x="8260484" y="5934670"/>
            <a:ext cx="3876495" cy="923330"/>
          </a:xfrm>
          <a:prstGeom prst="rect">
            <a:avLst/>
          </a:prstGeom>
          <a:noFill/>
        </p:spPr>
        <p:txBody>
          <a:bodyPr wrap="square" rtlCol="0">
            <a:spAutoFit/>
          </a:bodyPr>
          <a:lstStyle/>
          <a:p>
            <a:r>
              <a:rPr lang="en-US" dirty="0"/>
              <a:t>The world is now a better place due to the small, but powerful choice you just made. </a:t>
            </a:r>
          </a:p>
        </p:txBody>
      </p:sp>
    </p:spTree>
    <p:extLst>
      <p:ext uri="{BB962C8B-B14F-4D97-AF65-F5344CB8AC3E}">
        <p14:creationId xmlns:p14="http://schemas.microsoft.com/office/powerpoint/2010/main" val="3094855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0A8E-9A2A-B2B7-53F4-CDFDFF91E4D9}"/>
              </a:ext>
            </a:extLst>
          </p:cNvPr>
          <p:cNvSpPr>
            <a:spLocks noGrp="1"/>
          </p:cNvSpPr>
          <p:nvPr>
            <p:ph type="title"/>
          </p:nvPr>
        </p:nvSpPr>
        <p:spPr>
          <a:xfrm>
            <a:off x="0" y="-86422"/>
            <a:ext cx="10515600" cy="635539"/>
          </a:xfrm>
        </p:spPr>
        <p:txBody>
          <a:bodyPr>
            <a:normAutofit fontScale="90000"/>
          </a:bodyPr>
          <a:lstStyle/>
          <a:p>
            <a:r>
              <a:rPr lang="en-US" dirty="0" err="1"/>
              <a:t>FreeCAD</a:t>
            </a:r>
            <a:r>
              <a:rPr lang="en-US" dirty="0"/>
              <a:t> Mode</a:t>
            </a:r>
          </a:p>
        </p:txBody>
      </p:sp>
      <p:graphicFrame>
        <p:nvGraphicFramePr>
          <p:cNvPr id="4" name="Object 3">
            <a:extLst>
              <a:ext uri="{FF2B5EF4-FFF2-40B4-BE49-F238E27FC236}">
                <a16:creationId xmlns:a16="http://schemas.microsoft.com/office/drawing/2014/main" id="{3ABC3BB0-3617-4B80-EF8D-B63E5FD9B19E}"/>
              </a:ext>
            </a:extLst>
          </p:cNvPr>
          <p:cNvGraphicFramePr>
            <a:graphicFrameLocks noChangeAspect="1"/>
          </p:cNvGraphicFramePr>
          <p:nvPr/>
        </p:nvGraphicFramePr>
        <p:xfrm>
          <a:off x="222130" y="642668"/>
          <a:ext cx="11747740" cy="6114790"/>
        </p:xfrm>
        <a:graphic>
          <a:graphicData uri="http://schemas.openxmlformats.org/presentationml/2006/ole">
            <mc:AlternateContent xmlns:mc="http://schemas.openxmlformats.org/markup-compatibility/2006">
              <mc:Choice xmlns:v="urn:schemas-microsoft-com:vml" Requires="v">
                <p:oleObj name="Bitmap Image" r:id="rId2" imgW="14697000" imgH="7648560" progId="PBrush">
                  <p:embed/>
                </p:oleObj>
              </mc:Choice>
              <mc:Fallback>
                <p:oleObj name="Bitmap Image" r:id="rId2" imgW="14697000" imgH="7648560" progId="PBrush">
                  <p:embed/>
                  <p:pic>
                    <p:nvPicPr>
                      <p:cNvPr id="4" name="Object 3">
                        <a:extLst>
                          <a:ext uri="{FF2B5EF4-FFF2-40B4-BE49-F238E27FC236}">
                            <a16:creationId xmlns:a16="http://schemas.microsoft.com/office/drawing/2014/main" id="{3ABC3BB0-3617-4B80-EF8D-B63E5FD9B19E}"/>
                          </a:ext>
                        </a:extLst>
                      </p:cNvPr>
                      <p:cNvPicPr/>
                      <p:nvPr/>
                    </p:nvPicPr>
                    <p:blipFill>
                      <a:blip r:embed="rId3"/>
                      <a:stretch>
                        <a:fillRect/>
                      </a:stretch>
                    </p:blipFill>
                    <p:spPr>
                      <a:xfrm>
                        <a:off x="222130" y="642668"/>
                        <a:ext cx="11747740" cy="6114790"/>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E5A918FA-385B-3403-9C02-3334B59CC737}"/>
              </a:ext>
            </a:extLst>
          </p:cNvPr>
          <p:cNvSpPr>
            <a:spLocks noGrp="1"/>
          </p:cNvSpPr>
          <p:nvPr>
            <p:ph idx="1"/>
          </p:nvPr>
        </p:nvSpPr>
        <p:spPr>
          <a:xfrm>
            <a:off x="104954" y="4037164"/>
            <a:ext cx="4242759" cy="2596550"/>
          </a:xfrm>
          <a:solidFill>
            <a:schemeClr val="bg1"/>
          </a:solidFill>
          <a:ln w="38100">
            <a:solidFill>
              <a:srgbClr val="FF0000"/>
            </a:solidFill>
          </a:ln>
        </p:spPr>
        <p:txBody>
          <a:bodyPr>
            <a:normAutofit/>
          </a:bodyPr>
          <a:lstStyle/>
          <a:p>
            <a:r>
              <a:rPr lang="en-US" sz="2000" dirty="0"/>
              <a:t>Easy. Just make sketches. No need to extrude them too. Literally just bare sketches. </a:t>
            </a:r>
          </a:p>
          <a:p>
            <a:r>
              <a:rPr lang="en-US" sz="2000" dirty="0"/>
              <a:t>For organization, I recommend making bodies for each photomask which is done in part designer.</a:t>
            </a:r>
          </a:p>
          <a:p>
            <a:r>
              <a:rPr lang="en-US" sz="2000" b="1" u="sng" dirty="0"/>
              <a:t>Huge tip</a:t>
            </a:r>
            <a:r>
              <a:rPr lang="en-US" sz="2000" dirty="0"/>
              <a:t>. Make them parametric models. </a:t>
            </a:r>
          </a:p>
        </p:txBody>
      </p:sp>
    </p:spTree>
    <p:extLst>
      <p:ext uri="{BB962C8B-B14F-4D97-AF65-F5344CB8AC3E}">
        <p14:creationId xmlns:p14="http://schemas.microsoft.com/office/powerpoint/2010/main" val="494521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4AEE-A986-1B36-42DE-B05A5A05F16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C7EC1B-F929-B13D-C009-29D6C1A58FCF}"/>
              </a:ext>
            </a:extLst>
          </p:cNvPr>
          <p:cNvSpPr>
            <a:spLocks noGrp="1"/>
          </p:cNvSpPr>
          <p:nvPr>
            <p:ph idx="1"/>
          </p:nvPr>
        </p:nvSpPr>
        <p:spPr/>
        <p:txBody>
          <a:bodyPr/>
          <a:lstStyle/>
          <a:p>
            <a:r>
              <a:rPr lang="en-US" dirty="0"/>
              <a:t>Final device</a:t>
            </a:r>
          </a:p>
        </p:txBody>
      </p:sp>
    </p:spTree>
    <p:extLst>
      <p:ext uri="{BB962C8B-B14F-4D97-AF65-F5344CB8AC3E}">
        <p14:creationId xmlns:p14="http://schemas.microsoft.com/office/powerpoint/2010/main" val="4253638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47AF-C40D-46E4-8BB5-E898D2AEFDFD}"/>
              </a:ext>
            </a:extLst>
          </p:cNvPr>
          <p:cNvSpPr>
            <a:spLocks noGrp="1"/>
          </p:cNvSpPr>
          <p:nvPr>
            <p:ph type="title"/>
          </p:nvPr>
        </p:nvSpPr>
        <p:spPr>
          <a:xfrm>
            <a:off x="210127" y="0"/>
            <a:ext cx="10515600" cy="800945"/>
          </a:xfrm>
        </p:spPr>
        <p:txBody>
          <a:bodyPr/>
          <a:lstStyle/>
          <a:p>
            <a:r>
              <a:rPr lang="en-US" dirty="0"/>
              <a:t>Reflection Issue</a:t>
            </a:r>
          </a:p>
        </p:txBody>
      </p:sp>
      <p:pic>
        <p:nvPicPr>
          <p:cNvPr id="5" name="Picture 4">
            <a:extLst>
              <a:ext uri="{FF2B5EF4-FFF2-40B4-BE49-F238E27FC236}">
                <a16:creationId xmlns:a16="http://schemas.microsoft.com/office/drawing/2014/main" id="{90F7E19B-B870-43D7-BD83-D93B7D56F325}"/>
              </a:ext>
            </a:extLst>
          </p:cNvPr>
          <p:cNvPicPr>
            <a:picLocks noChangeAspect="1"/>
          </p:cNvPicPr>
          <p:nvPr/>
        </p:nvPicPr>
        <p:blipFill>
          <a:blip r:embed="rId2"/>
          <a:stretch>
            <a:fillRect/>
          </a:stretch>
        </p:blipFill>
        <p:spPr>
          <a:xfrm>
            <a:off x="6339705" y="1485900"/>
            <a:ext cx="5431494" cy="3188145"/>
          </a:xfrm>
          <a:prstGeom prst="rect">
            <a:avLst/>
          </a:prstGeom>
        </p:spPr>
      </p:pic>
      <p:pic>
        <p:nvPicPr>
          <p:cNvPr id="7" name="Picture 6">
            <a:extLst>
              <a:ext uri="{FF2B5EF4-FFF2-40B4-BE49-F238E27FC236}">
                <a16:creationId xmlns:a16="http://schemas.microsoft.com/office/drawing/2014/main" id="{017F47CE-2427-413E-AF06-27A1967537C8}"/>
              </a:ext>
            </a:extLst>
          </p:cNvPr>
          <p:cNvPicPr>
            <a:picLocks noChangeAspect="1"/>
          </p:cNvPicPr>
          <p:nvPr/>
        </p:nvPicPr>
        <p:blipFill>
          <a:blip r:embed="rId3"/>
          <a:stretch>
            <a:fillRect/>
          </a:stretch>
        </p:blipFill>
        <p:spPr>
          <a:xfrm>
            <a:off x="438727" y="1485900"/>
            <a:ext cx="5464769" cy="3188145"/>
          </a:xfrm>
          <a:prstGeom prst="rect">
            <a:avLst/>
          </a:prstGeom>
        </p:spPr>
      </p:pic>
      <p:sp>
        <p:nvSpPr>
          <p:cNvPr id="6" name="TextBox 5">
            <a:extLst>
              <a:ext uri="{FF2B5EF4-FFF2-40B4-BE49-F238E27FC236}">
                <a16:creationId xmlns:a16="http://schemas.microsoft.com/office/drawing/2014/main" id="{1B8ACB87-D05C-261F-38B3-4C70D38A5332}"/>
              </a:ext>
            </a:extLst>
          </p:cNvPr>
          <p:cNvSpPr txBox="1"/>
          <p:nvPr/>
        </p:nvSpPr>
        <p:spPr>
          <a:xfrm>
            <a:off x="950175" y="4764393"/>
            <a:ext cx="4630658" cy="646331"/>
          </a:xfrm>
          <a:prstGeom prst="rect">
            <a:avLst/>
          </a:prstGeom>
          <a:noFill/>
        </p:spPr>
        <p:txBody>
          <a:bodyPr wrap="square" rtlCol="0">
            <a:spAutoFit/>
          </a:bodyPr>
          <a:lstStyle/>
          <a:p>
            <a:r>
              <a:rPr lang="en-US" sz="1800" dirty="0"/>
              <a:t>Image with 3D printed PLA housing behind slide. </a:t>
            </a:r>
            <a:r>
              <a:rPr lang="en-US" sz="1800" b="1" dirty="0"/>
              <a:t>2ms</a:t>
            </a:r>
            <a:r>
              <a:rPr lang="en-US" sz="1800" dirty="0"/>
              <a:t> </a:t>
            </a:r>
            <a:r>
              <a:rPr lang="en-US" sz="1800" b="1" dirty="0"/>
              <a:t>exposure (UV LED)</a:t>
            </a:r>
            <a:endParaRPr lang="en-US" b="1" dirty="0"/>
          </a:p>
        </p:txBody>
      </p:sp>
      <p:sp>
        <p:nvSpPr>
          <p:cNvPr id="13" name="TextBox 12">
            <a:extLst>
              <a:ext uri="{FF2B5EF4-FFF2-40B4-BE49-F238E27FC236}">
                <a16:creationId xmlns:a16="http://schemas.microsoft.com/office/drawing/2014/main" id="{2276C656-42C2-8E42-18CA-796A1537A079}"/>
              </a:ext>
            </a:extLst>
          </p:cNvPr>
          <p:cNvSpPr txBox="1"/>
          <p:nvPr/>
        </p:nvSpPr>
        <p:spPr>
          <a:xfrm>
            <a:off x="6611167" y="4764393"/>
            <a:ext cx="4630658" cy="646331"/>
          </a:xfrm>
          <a:prstGeom prst="rect">
            <a:avLst/>
          </a:prstGeom>
          <a:noFill/>
        </p:spPr>
        <p:txBody>
          <a:bodyPr wrap="square" rtlCol="0">
            <a:spAutoFit/>
          </a:bodyPr>
          <a:lstStyle/>
          <a:p>
            <a:r>
              <a:rPr lang="en-US" sz="1800" dirty="0"/>
              <a:t>Image with blackened anodized Al </a:t>
            </a:r>
            <a:r>
              <a:rPr lang="en-US" sz="1800" dirty="0" err="1"/>
              <a:t>dogtag</a:t>
            </a:r>
            <a:r>
              <a:rPr lang="en-US" sz="1800" dirty="0"/>
              <a:t> behind slide. </a:t>
            </a:r>
            <a:r>
              <a:rPr lang="en-US" sz="1800" b="1" dirty="0"/>
              <a:t>1000ms exposure (UV LED)</a:t>
            </a:r>
          </a:p>
        </p:txBody>
      </p:sp>
    </p:spTree>
    <p:extLst>
      <p:ext uri="{BB962C8B-B14F-4D97-AF65-F5344CB8AC3E}">
        <p14:creationId xmlns:p14="http://schemas.microsoft.com/office/powerpoint/2010/main" val="422419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9033-2FF0-4AED-8B05-AC52A55D3C26}"/>
              </a:ext>
            </a:extLst>
          </p:cNvPr>
          <p:cNvSpPr>
            <a:spLocks noGrp="1"/>
          </p:cNvSpPr>
          <p:nvPr>
            <p:ph type="title"/>
          </p:nvPr>
        </p:nvSpPr>
        <p:spPr>
          <a:xfrm>
            <a:off x="278906" y="0"/>
            <a:ext cx="10515600" cy="664685"/>
          </a:xfrm>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34E2E7F7-6FB1-443D-9283-07F307B7CB80}"/>
              </a:ext>
            </a:extLst>
          </p:cNvPr>
          <p:cNvSpPr>
            <a:spLocks noGrp="1"/>
          </p:cNvSpPr>
          <p:nvPr>
            <p:ph idx="1"/>
          </p:nvPr>
        </p:nvSpPr>
        <p:spPr>
          <a:xfrm>
            <a:off x="278906" y="664685"/>
            <a:ext cx="11031245" cy="5949179"/>
          </a:xfrm>
        </p:spPr>
        <p:txBody>
          <a:bodyPr>
            <a:normAutofit lnSpcReduction="10000"/>
          </a:bodyPr>
          <a:lstStyle/>
          <a:p>
            <a:pPr marL="0" indent="0">
              <a:buNone/>
            </a:pPr>
            <a:r>
              <a:rPr lang="en-US" sz="1600" dirty="0"/>
              <a:t>Hardware and technique developmental journey.</a:t>
            </a:r>
          </a:p>
          <a:p>
            <a:r>
              <a:rPr lang="en-US" sz="1600" dirty="0"/>
              <a:t>What is multiplexing and its perks and pros/cons of current techniques? (fiducial marks and getting back to same spot) (2 slides)</a:t>
            </a:r>
          </a:p>
          <a:p>
            <a:r>
              <a:rPr lang="en-US" sz="1600" dirty="0"/>
              <a:t>Spawning idea: Why make machine and desired features (1 slide)</a:t>
            </a:r>
          </a:p>
          <a:p>
            <a:r>
              <a:rPr lang="en-US" sz="1600" dirty="0"/>
              <a:t>Manufacturing process CAD software, parametric modeling,  videos such as 3D printer in action, parts working, how they fit together, etc. ()</a:t>
            </a:r>
          </a:p>
          <a:p>
            <a:r>
              <a:rPr lang="en-US" sz="1600" dirty="0"/>
              <a:t>Overview of entire system w/ highlighted key features (</a:t>
            </a:r>
            <a:r>
              <a:rPr lang="en-US" sz="1600" dirty="0" err="1"/>
              <a:t>ie</a:t>
            </a:r>
            <a:r>
              <a:rPr lang="en-US" sz="1600" dirty="0"/>
              <a:t>, pinch valve fluidic system, </a:t>
            </a:r>
            <a:r>
              <a:rPr lang="en-US" sz="1600" dirty="0" err="1"/>
              <a:t>invisi</a:t>
            </a:r>
            <a:r>
              <a:rPr lang="en-US" sz="1600" dirty="0"/>
              <a:t>-slip microfluidic device, Arduino communication system, software, microscope itself)</a:t>
            </a:r>
          </a:p>
          <a:p>
            <a:r>
              <a:rPr lang="en-US" sz="1600" dirty="0"/>
              <a:t>Go into each highlighted key section of system in more detail.</a:t>
            </a:r>
          </a:p>
          <a:p>
            <a:pPr lvl="1"/>
            <a:r>
              <a:rPr lang="en-US" sz="1200" dirty="0"/>
              <a:t>Microscope (light path super imposed on microscope, real image next to microscope popped out from camera with real dimensions and resolution).</a:t>
            </a:r>
          </a:p>
          <a:p>
            <a:pPr lvl="1"/>
            <a:r>
              <a:rPr lang="en-US" sz="1200" dirty="0"/>
              <a:t>Software (block diagram of code and software to what controls what w/ </a:t>
            </a:r>
            <a:r>
              <a:rPr lang="en-US" sz="1200" dirty="0" err="1"/>
              <a:t>pycromanager</a:t>
            </a:r>
            <a:r>
              <a:rPr lang="en-US" sz="1200" dirty="0"/>
              <a:t> as the bridge and image processor)</a:t>
            </a:r>
          </a:p>
          <a:p>
            <a:pPr lvl="1"/>
            <a:r>
              <a:rPr lang="en-US" sz="1200" dirty="0"/>
              <a:t>Arduino communication system (diagram explaining how commands are transferred and the MQTT server and the circuit board w/ </a:t>
            </a:r>
            <a:r>
              <a:rPr lang="en-US" sz="1200" dirty="0" err="1"/>
              <a:t>arduino</a:t>
            </a:r>
            <a:r>
              <a:rPr lang="en-US" sz="1200" dirty="0"/>
              <a:t>)</a:t>
            </a:r>
          </a:p>
          <a:p>
            <a:pPr lvl="1"/>
            <a:r>
              <a:rPr lang="en-US" sz="1200" dirty="0" err="1"/>
              <a:t>Invisi</a:t>
            </a:r>
            <a:r>
              <a:rPr lang="en-US" sz="1200" dirty="0"/>
              <a:t>-slip (perks of FEP film, issues with FEP film in manufacturing, Manufacturing pipeline for device, images with and without device)</a:t>
            </a:r>
          </a:p>
          <a:p>
            <a:r>
              <a:rPr lang="en-US" sz="1600" dirty="0"/>
              <a:t>How to make it all work</a:t>
            </a:r>
          </a:p>
          <a:p>
            <a:pPr lvl="1"/>
            <a:r>
              <a:rPr lang="en-US" sz="1200" dirty="0"/>
              <a:t>Microscope (reflectance issue, autofocus slide, auto exposure algorithm tree)</a:t>
            </a:r>
          </a:p>
          <a:p>
            <a:pPr lvl="1"/>
            <a:r>
              <a:rPr lang="en-US" sz="1200" dirty="0"/>
              <a:t>Fluidic system (peristaltic pump flow rate vs RPM, fluidic mixing front graph)</a:t>
            </a:r>
          </a:p>
          <a:p>
            <a:r>
              <a:rPr lang="en-US" sz="1600" dirty="0"/>
              <a:t>Discovery of new bleaching solution</a:t>
            </a:r>
          </a:p>
          <a:p>
            <a:pPr lvl="1"/>
            <a:r>
              <a:rPr lang="en-US" sz="1200" dirty="0"/>
              <a:t>Story of Jerry Turner giving me lead and </a:t>
            </a:r>
            <a:r>
              <a:rPr lang="en-US" sz="1200" dirty="0" err="1"/>
              <a:t>Biotium</a:t>
            </a:r>
            <a:r>
              <a:rPr lang="en-US" sz="1200" dirty="0"/>
              <a:t> giving reaction, show minimal results on PubMed</a:t>
            </a:r>
          </a:p>
          <a:p>
            <a:pPr lvl="1"/>
            <a:r>
              <a:rPr lang="en-US" sz="1200" dirty="0"/>
              <a:t>Alexa 488 kinetics and fit with partial fluor intermediate model</a:t>
            </a:r>
          </a:p>
          <a:p>
            <a:pPr lvl="1"/>
            <a:r>
              <a:rPr lang="en-US" sz="1200" dirty="0"/>
              <a:t>Panel kinetics w/ fits w/ comps to H2O2 and LiBH4</a:t>
            </a:r>
          </a:p>
          <a:p>
            <a:pPr lvl="1"/>
            <a:r>
              <a:rPr lang="en-US" sz="1200" dirty="0"/>
              <a:t>Side by side pics of H2O2, LiBH4 and m-CPBA bleached tissue at a fixed time. </a:t>
            </a:r>
          </a:p>
          <a:p>
            <a:r>
              <a:rPr lang="en-US" sz="1600" dirty="0"/>
              <a:t>Images in action</a:t>
            </a:r>
          </a:p>
          <a:p>
            <a:pPr lvl="1"/>
            <a:r>
              <a:rPr lang="en-US" sz="1200" dirty="0"/>
              <a:t>Look at gifs of real time stain of tissues and real time bleach of them</a:t>
            </a:r>
          </a:p>
          <a:p>
            <a:pPr lvl="1"/>
            <a:r>
              <a:rPr lang="en-US" sz="1200" dirty="0"/>
              <a:t>Aggregate images of images with all the stains</a:t>
            </a:r>
          </a:p>
          <a:p>
            <a:pPr lvl="1"/>
            <a:endParaRPr lang="en-US" sz="1200" dirty="0"/>
          </a:p>
          <a:p>
            <a:pPr lvl="1"/>
            <a:endParaRPr lang="en-US" sz="1200" dirty="0"/>
          </a:p>
          <a:p>
            <a:pPr lvl="1"/>
            <a:endParaRPr lang="en-US" sz="1200" dirty="0"/>
          </a:p>
          <a:p>
            <a:pPr lvl="1"/>
            <a:endParaRPr lang="en-US" sz="1200" dirty="0"/>
          </a:p>
          <a:p>
            <a:pPr lvl="1"/>
            <a:endParaRPr lang="en-US" sz="1200" dirty="0"/>
          </a:p>
          <a:p>
            <a:endParaRPr lang="en-US" sz="2000" dirty="0"/>
          </a:p>
          <a:p>
            <a:pPr lvl="1"/>
            <a:endParaRPr lang="en-US" sz="1600" dirty="0"/>
          </a:p>
          <a:p>
            <a:pPr lvl="1"/>
            <a:endParaRPr lang="en-US" sz="1600" dirty="0"/>
          </a:p>
          <a:p>
            <a:endParaRPr lang="en-US" sz="2000" dirty="0"/>
          </a:p>
        </p:txBody>
      </p:sp>
    </p:spTree>
    <p:extLst>
      <p:ext uri="{BB962C8B-B14F-4D97-AF65-F5344CB8AC3E}">
        <p14:creationId xmlns:p14="http://schemas.microsoft.com/office/powerpoint/2010/main" val="35420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CC0E77-AA5A-037C-7D09-386B6EEB27AA}"/>
              </a:ext>
            </a:extLst>
          </p:cNvPr>
          <p:cNvPicPr>
            <a:picLocks noChangeAspect="1"/>
          </p:cNvPicPr>
          <p:nvPr/>
        </p:nvPicPr>
        <p:blipFill>
          <a:blip r:embed="rId2"/>
          <a:stretch>
            <a:fillRect/>
          </a:stretch>
        </p:blipFill>
        <p:spPr>
          <a:xfrm>
            <a:off x="273480" y="4037428"/>
            <a:ext cx="5822520" cy="2585199"/>
          </a:xfrm>
          <a:prstGeom prst="rect">
            <a:avLst/>
          </a:prstGeom>
        </p:spPr>
      </p:pic>
      <p:pic>
        <p:nvPicPr>
          <p:cNvPr id="7" name="Picture 6">
            <a:extLst>
              <a:ext uri="{FF2B5EF4-FFF2-40B4-BE49-F238E27FC236}">
                <a16:creationId xmlns:a16="http://schemas.microsoft.com/office/drawing/2014/main" id="{7BA72B34-2579-2C3B-EC7D-33718B3AACB3}"/>
              </a:ext>
            </a:extLst>
          </p:cNvPr>
          <p:cNvPicPr>
            <a:picLocks noChangeAspect="1"/>
          </p:cNvPicPr>
          <p:nvPr/>
        </p:nvPicPr>
        <p:blipFill>
          <a:blip r:embed="rId3"/>
          <a:stretch>
            <a:fillRect/>
          </a:stretch>
        </p:blipFill>
        <p:spPr>
          <a:xfrm>
            <a:off x="1272348" y="1001045"/>
            <a:ext cx="3524735" cy="2797919"/>
          </a:xfrm>
          <a:prstGeom prst="rect">
            <a:avLst/>
          </a:prstGeom>
        </p:spPr>
      </p:pic>
      <p:graphicFrame>
        <p:nvGraphicFramePr>
          <p:cNvPr id="10" name="Object 9">
            <a:extLst>
              <a:ext uri="{FF2B5EF4-FFF2-40B4-BE49-F238E27FC236}">
                <a16:creationId xmlns:a16="http://schemas.microsoft.com/office/drawing/2014/main" id="{7E410B16-591F-5324-0625-52F8C169C0CC}"/>
              </a:ext>
            </a:extLst>
          </p:cNvPr>
          <p:cNvGraphicFramePr>
            <a:graphicFrameLocks noChangeAspect="1"/>
          </p:cNvGraphicFramePr>
          <p:nvPr>
            <p:extLst>
              <p:ext uri="{D42A27DB-BD31-4B8C-83A1-F6EECF244321}">
                <p14:modId xmlns:p14="http://schemas.microsoft.com/office/powerpoint/2010/main" val="1812942473"/>
              </p:ext>
            </p:extLst>
          </p:nvPr>
        </p:nvGraphicFramePr>
        <p:xfrm>
          <a:off x="6732865" y="212302"/>
          <a:ext cx="5010150" cy="6410325"/>
        </p:xfrm>
        <a:graphic>
          <a:graphicData uri="http://schemas.openxmlformats.org/presentationml/2006/ole">
            <mc:AlternateContent xmlns:mc="http://schemas.openxmlformats.org/markup-compatibility/2006">
              <mc:Choice xmlns:v="urn:schemas-microsoft-com:vml" Requires="v">
                <p:oleObj name="Bitmap Image" r:id="rId4" imgW="5010120" imgH="6410160" progId="PBrush">
                  <p:embed/>
                </p:oleObj>
              </mc:Choice>
              <mc:Fallback>
                <p:oleObj name="Bitmap Image" r:id="rId4" imgW="5010120" imgH="6410160" progId="PBrush">
                  <p:embed/>
                  <p:pic>
                    <p:nvPicPr>
                      <p:cNvPr id="4" name="Object 3">
                        <a:extLst>
                          <a:ext uri="{FF2B5EF4-FFF2-40B4-BE49-F238E27FC236}">
                            <a16:creationId xmlns:a16="http://schemas.microsoft.com/office/drawing/2014/main" id="{59A1FF07-EF55-E4E8-CB7A-E9318BADCE12}"/>
                          </a:ext>
                        </a:extLst>
                      </p:cNvPr>
                      <p:cNvPicPr/>
                      <p:nvPr/>
                    </p:nvPicPr>
                    <p:blipFill>
                      <a:blip r:embed="rId5"/>
                      <a:stretch>
                        <a:fillRect/>
                      </a:stretch>
                    </p:blipFill>
                    <p:spPr>
                      <a:xfrm>
                        <a:off x="6732865" y="212302"/>
                        <a:ext cx="5010150" cy="641032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19F46959-7421-867A-112D-C9B2D445FACB}"/>
              </a:ext>
            </a:extLst>
          </p:cNvPr>
          <p:cNvSpPr txBox="1"/>
          <p:nvPr/>
        </p:nvSpPr>
        <p:spPr>
          <a:xfrm>
            <a:off x="73011" y="0"/>
            <a:ext cx="4575163" cy="646331"/>
          </a:xfrm>
          <a:prstGeom prst="rect">
            <a:avLst/>
          </a:prstGeom>
          <a:noFill/>
        </p:spPr>
        <p:txBody>
          <a:bodyPr wrap="none" rtlCol="0">
            <a:spAutoFit/>
          </a:bodyPr>
          <a:lstStyle/>
          <a:p>
            <a:r>
              <a:rPr lang="en-US" sz="3600" dirty="0"/>
              <a:t>Anti-Reflective Solution</a:t>
            </a:r>
          </a:p>
        </p:txBody>
      </p:sp>
    </p:spTree>
    <p:extLst>
      <p:ext uri="{BB962C8B-B14F-4D97-AF65-F5344CB8AC3E}">
        <p14:creationId xmlns:p14="http://schemas.microsoft.com/office/powerpoint/2010/main" val="7702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03B2-F465-15E0-5186-FD27ABF6CAB6}"/>
              </a:ext>
            </a:extLst>
          </p:cNvPr>
          <p:cNvSpPr>
            <a:spLocks noGrp="1"/>
          </p:cNvSpPr>
          <p:nvPr>
            <p:ph type="title"/>
          </p:nvPr>
        </p:nvSpPr>
        <p:spPr>
          <a:xfrm>
            <a:off x="117764" y="61840"/>
            <a:ext cx="10515600" cy="789420"/>
          </a:xfrm>
        </p:spPr>
        <p:txBody>
          <a:bodyPr>
            <a:normAutofit/>
          </a:bodyPr>
          <a:lstStyle/>
          <a:p>
            <a:r>
              <a:rPr lang="en-US" sz="3600" dirty="0"/>
              <a:t>Auto Exposure vs Auto Focus: Chicken and Egg Problem</a:t>
            </a:r>
          </a:p>
        </p:txBody>
      </p:sp>
      <p:graphicFrame>
        <p:nvGraphicFramePr>
          <p:cNvPr id="4" name="Object 3">
            <a:extLst>
              <a:ext uri="{FF2B5EF4-FFF2-40B4-BE49-F238E27FC236}">
                <a16:creationId xmlns:a16="http://schemas.microsoft.com/office/drawing/2014/main" id="{F15E24F1-B580-AB77-9D99-C2F81390CC26}"/>
              </a:ext>
            </a:extLst>
          </p:cNvPr>
          <p:cNvGraphicFramePr>
            <a:graphicFrameLocks noChangeAspect="1"/>
          </p:cNvGraphicFramePr>
          <p:nvPr>
            <p:extLst>
              <p:ext uri="{D42A27DB-BD31-4B8C-83A1-F6EECF244321}">
                <p14:modId xmlns:p14="http://schemas.microsoft.com/office/powerpoint/2010/main" val="143368240"/>
              </p:ext>
            </p:extLst>
          </p:nvPr>
        </p:nvGraphicFramePr>
        <p:xfrm>
          <a:off x="3886922" y="2368550"/>
          <a:ext cx="3457575" cy="2524125"/>
        </p:xfrm>
        <a:graphic>
          <a:graphicData uri="http://schemas.openxmlformats.org/presentationml/2006/ole">
            <mc:AlternateContent xmlns:mc="http://schemas.openxmlformats.org/markup-compatibility/2006">
              <mc:Choice xmlns:v="urn:schemas-microsoft-com:vml" Requires="v">
                <p:oleObj name="Bitmap Image" r:id="rId2" imgW="3457440" imgH="2523960" progId="PBrush">
                  <p:embed/>
                </p:oleObj>
              </mc:Choice>
              <mc:Fallback>
                <p:oleObj name="Bitmap Image" r:id="rId2" imgW="3457440" imgH="2523960" progId="PBrush">
                  <p:embed/>
                  <p:pic>
                    <p:nvPicPr>
                      <p:cNvPr id="0" name=""/>
                      <p:cNvPicPr/>
                      <p:nvPr/>
                    </p:nvPicPr>
                    <p:blipFill>
                      <a:blip r:embed="rId3"/>
                      <a:stretch>
                        <a:fillRect/>
                      </a:stretch>
                    </p:blipFill>
                    <p:spPr>
                      <a:xfrm>
                        <a:off x="3886922" y="2368550"/>
                        <a:ext cx="3457575" cy="252412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7A433EA-FBBD-FBDB-4BAC-AB66FE883753}"/>
              </a:ext>
            </a:extLst>
          </p:cNvPr>
          <p:cNvSpPr txBox="1"/>
          <p:nvPr/>
        </p:nvSpPr>
        <p:spPr>
          <a:xfrm>
            <a:off x="2067612" y="1582533"/>
            <a:ext cx="6784806" cy="400110"/>
          </a:xfrm>
          <a:prstGeom prst="rect">
            <a:avLst/>
          </a:prstGeom>
          <a:noFill/>
        </p:spPr>
        <p:txBody>
          <a:bodyPr wrap="none" rtlCol="0">
            <a:spAutoFit/>
          </a:bodyPr>
          <a:lstStyle/>
          <a:p>
            <a:r>
              <a:rPr lang="en-US" sz="2000" dirty="0"/>
              <a:t>To auto focus properly, I must </a:t>
            </a:r>
            <a:r>
              <a:rPr lang="en-US" sz="2000" b="1" dirty="0"/>
              <a:t>NOT</a:t>
            </a:r>
            <a:r>
              <a:rPr lang="en-US" sz="2000" dirty="0"/>
              <a:t> have an over exposed image</a:t>
            </a:r>
          </a:p>
        </p:txBody>
      </p:sp>
      <p:sp>
        <p:nvSpPr>
          <p:cNvPr id="6" name="TextBox 5">
            <a:extLst>
              <a:ext uri="{FF2B5EF4-FFF2-40B4-BE49-F238E27FC236}">
                <a16:creationId xmlns:a16="http://schemas.microsoft.com/office/drawing/2014/main" id="{53D41D71-3AAD-73A5-0143-C2171302B485}"/>
              </a:ext>
            </a:extLst>
          </p:cNvPr>
          <p:cNvSpPr txBox="1"/>
          <p:nvPr/>
        </p:nvSpPr>
        <p:spPr>
          <a:xfrm>
            <a:off x="3150183" y="5275467"/>
            <a:ext cx="4619663" cy="400110"/>
          </a:xfrm>
          <a:prstGeom prst="rect">
            <a:avLst/>
          </a:prstGeom>
          <a:noFill/>
        </p:spPr>
        <p:txBody>
          <a:bodyPr wrap="none" rtlCol="0">
            <a:spAutoFit/>
          </a:bodyPr>
          <a:lstStyle/>
          <a:p>
            <a:r>
              <a:rPr lang="en-US" sz="2000" dirty="0"/>
              <a:t>To auto expose properly, I must be in focus</a:t>
            </a:r>
          </a:p>
        </p:txBody>
      </p:sp>
      <p:sp>
        <p:nvSpPr>
          <p:cNvPr id="8" name="TextBox 7">
            <a:extLst>
              <a:ext uri="{FF2B5EF4-FFF2-40B4-BE49-F238E27FC236}">
                <a16:creationId xmlns:a16="http://schemas.microsoft.com/office/drawing/2014/main" id="{22828473-5E45-58BE-E41A-B4CD3D75DFFB}"/>
              </a:ext>
            </a:extLst>
          </p:cNvPr>
          <p:cNvSpPr txBox="1"/>
          <p:nvPr/>
        </p:nvSpPr>
        <p:spPr>
          <a:xfrm>
            <a:off x="6836974" y="6642556"/>
            <a:ext cx="5256567" cy="215444"/>
          </a:xfrm>
          <a:prstGeom prst="rect">
            <a:avLst/>
          </a:prstGeom>
          <a:noFill/>
        </p:spPr>
        <p:txBody>
          <a:bodyPr wrap="none" rtlCol="0">
            <a:spAutoFit/>
          </a:bodyPr>
          <a:lstStyle/>
          <a:p>
            <a:r>
              <a:rPr lang="en-US" sz="800" dirty="0"/>
              <a:t>Picture is from: https://stevemouldey.com/2014/07/14/why-does-education-have-so-many-chicken-and-egg-arguments/</a:t>
            </a:r>
          </a:p>
        </p:txBody>
      </p:sp>
    </p:spTree>
    <p:extLst>
      <p:ext uri="{BB962C8B-B14F-4D97-AF65-F5344CB8AC3E}">
        <p14:creationId xmlns:p14="http://schemas.microsoft.com/office/powerpoint/2010/main" val="333204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9" name="Straight Connector 8">
            <a:extLst>
              <a:ext uri="{FF2B5EF4-FFF2-40B4-BE49-F238E27FC236}">
                <a16:creationId xmlns:a16="http://schemas.microsoft.com/office/drawing/2014/main" id="{AEE81808-73D1-68A4-5FC6-6417755C65AE}"/>
              </a:ext>
            </a:extLst>
          </p:cNvPr>
          <p:cNvCxnSpPr>
            <a:cxnSpLocks/>
          </p:cNvCxnSpPr>
          <p:nvPr/>
        </p:nvCxnSpPr>
        <p:spPr>
          <a:xfrm>
            <a:off x="1173018" y="5583382"/>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9E7C69-F3E0-B9E8-3D97-61CC94E53C5A}"/>
              </a:ext>
            </a:extLst>
          </p:cNvPr>
          <p:cNvCxnSpPr>
            <a:cxnSpLocks/>
          </p:cNvCxnSpPr>
          <p:nvPr/>
        </p:nvCxnSpPr>
        <p:spPr>
          <a:xfrm>
            <a:off x="1173017" y="5440218"/>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F5FDBE-1EB1-7C41-F7B9-39E9835C9219}"/>
              </a:ext>
            </a:extLst>
          </p:cNvPr>
          <p:cNvCxnSpPr>
            <a:cxnSpLocks/>
          </p:cNvCxnSpPr>
          <p:nvPr/>
        </p:nvCxnSpPr>
        <p:spPr>
          <a:xfrm>
            <a:off x="1173017" y="5283200"/>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FE9FF8-3BC8-98F6-6F97-234F7ACA2E11}"/>
              </a:ext>
            </a:extLst>
          </p:cNvPr>
          <p:cNvCxnSpPr>
            <a:cxnSpLocks/>
          </p:cNvCxnSpPr>
          <p:nvPr/>
        </p:nvCxnSpPr>
        <p:spPr>
          <a:xfrm>
            <a:off x="1173016" y="5152769"/>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5F544B-A799-1227-36E8-6F85920345C1}"/>
              </a:ext>
            </a:extLst>
          </p:cNvPr>
          <p:cNvCxnSpPr>
            <a:cxnSpLocks/>
          </p:cNvCxnSpPr>
          <p:nvPr/>
        </p:nvCxnSpPr>
        <p:spPr>
          <a:xfrm>
            <a:off x="1298535" y="5024582"/>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88B021-FB18-2085-9883-66277468EAB4}"/>
              </a:ext>
            </a:extLst>
          </p:cNvPr>
          <p:cNvCxnSpPr>
            <a:cxnSpLocks/>
          </p:cNvCxnSpPr>
          <p:nvPr/>
        </p:nvCxnSpPr>
        <p:spPr>
          <a:xfrm>
            <a:off x="1298535" y="4886036"/>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FF2AA7-538C-D540-6B15-4BD3E07A7D26}"/>
              </a:ext>
            </a:extLst>
          </p:cNvPr>
          <p:cNvCxnSpPr>
            <a:cxnSpLocks/>
          </p:cNvCxnSpPr>
          <p:nvPr/>
        </p:nvCxnSpPr>
        <p:spPr>
          <a:xfrm>
            <a:off x="1286161" y="4765964"/>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BEB65E-C995-7792-4C9B-329484C4FF49}"/>
              </a:ext>
            </a:extLst>
          </p:cNvPr>
          <p:cNvCxnSpPr>
            <a:cxnSpLocks/>
          </p:cNvCxnSpPr>
          <p:nvPr/>
        </p:nvCxnSpPr>
        <p:spPr>
          <a:xfrm>
            <a:off x="1298535" y="4629727"/>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CDBA69-C69A-271B-C38E-9C1D81A30A5F}"/>
              </a:ext>
            </a:extLst>
          </p:cNvPr>
          <p:cNvCxnSpPr>
            <a:cxnSpLocks/>
          </p:cNvCxnSpPr>
          <p:nvPr/>
        </p:nvCxnSpPr>
        <p:spPr>
          <a:xfrm>
            <a:off x="1286160" y="4507346"/>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2C8E58-5E7B-4C45-8959-36FBB02B21DC}"/>
              </a:ext>
            </a:extLst>
          </p:cNvPr>
          <p:cNvCxnSpPr>
            <a:cxnSpLocks/>
          </p:cNvCxnSpPr>
          <p:nvPr/>
        </p:nvCxnSpPr>
        <p:spPr>
          <a:xfrm>
            <a:off x="1286159" y="4387273"/>
            <a:ext cx="825269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2394951" cy="369332"/>
          </a:xfrm>
          <a:prstGeom prst="rect">
            <a:avLst/>
          </a:prstGeom>
          <a:noFill/>
        </p:spPr>
        <p:txBody>
          <a:bodyPr wrap="none" rtlCol="0">
            <a:spAutoFit/>
          </a:bodyPr>
          <a:lstStyle/>
          <a:p>
            <a:r>
              <a:rPr lang="en-US" dirty="0"/>
              <a:t>1. Scan over set Z range</a:t>
            </a:r>
          </a:p>
        </p:txBody>
      </p:sp>
    </p:spTree>
    <p:extLst>
      <p:ext uri="{BB962C8B-B14F-4D97-AF65-F5344CB8AC3E}">
        <p14:creationId xmlns:p14="http://schemas.microsoft.com/office/powerpoint/2010/main" val="97541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9" name="Straight Connector 8">
            <a:extLst>
              <a:ext uri="{FF2B5EF4-FFF2-40B4-BE49-F238E27FC236}">
                <a16:creationId xmlns:a16="http://schemas.microsoft.com/office/drawing/2014/main" id="{AEE81808-73D1-68A4-5FC6-6417755C65AE}"/>
              </a:ext>
            </a:extLst>
          </p:cNvPr>
          <p:cNvCxnSpPr>
            <a:cxnSpLocks/>
          </p:cNvCxnSpPr>
          <p:nvPr/>
        </p:nvCxnSpPr>
        <p:spPr>
          <a:xfrm>
            <a:off x="1173018" y="5583382"/>
            <a:ext cx="8252691" cy="0"/>
          </a:xfrm>
          <a:prstGeom prst="line">
            <a:avLst/>
          </a:prstGeom>
          <a:ln w="2540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9E7C69-F3E0-B9E8-3D97-61CC94E53C5A}"/>
              </a:ext>
            </a:extLst>
          </p:cNvPr>
          <p:cNvCxnSpPr>
            <a:cxnSpLocks/>
          </p:cNvCxnSpPr>
          <p:nvPr/>
        </p:nvCxnSpPr>
        <p:spPr>
          <a:xfrm>
            <a:off x="1173017" y="5440218"/>
            <a:ext cx="8252691" cy="0"/>
          </a:xfrm>
          <a:prstGeom prst="line">
            <a:avLst/>
          </a:prstGeom>
          <a:ln w="2540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F5FDBE-1EB1-7C41-F7B9-39E9835C9219}"/>
              </a:ext>
            </a:extLst>
          </p:cNvPr>
          <p:cNvCxnSpPr>
            <a:cxnSpLocks/>
          </p:cNvCxnSpPr>
          <p:nvPr/>
        </p:nvCxnSpPr>
        <p:spPr>
          <a:xfrm>
            <a:off x="1173017" y="5283200"/>
            <a:ext cx="8252691" cy="0"/>
          </a:xfrm>
          <a:prstGeom prst="line">
            <a:avLst/>
          </a:prstGeom>
          <a:ln w="25400">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FE9FF8-3BC8-98F6-6F97-234F7ACA2E11}"/>
              </a:ext>
            </a:extLst>
          </p:cNvPr>
          <p:cNvCxnSpPr>
            <a:cxnSpLocks/>
          </p:cNvCxnSpPr>
          <p:nvPr/>
        </p:nvCxnSpPr>
        <p:spPr>
          <a:xfrm>
            <a:off x="1173016" y="5152769"/>
            <a:ext cx="8252691" cy="0"/>
          </a:xfrm>
          <a:prstGeom prst="line">
            <a:avLst/>
          </a:prstGeom>
          <a:ln w="25400">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5F544B-A799-1227-36E8-6F85920345C1}"/>
              </a:ext>
            </a:extLst>
          </p:cNvPr>
          <p:cNvCxnSpPr>
            <a:cxnSpLocks/>
          </p:cNvCxnSpPr>
          <p:nvPr/>
        </p:nvCxnSpPr>
        <p:spPr>
          <a:xfrm>
            <a:off x="1298535" y="5024582"/>
            <a:ext cx="82526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88B021-FB18-2085-9883-66277468EAB4}"/>
              </a:ext>
            </a:extLst>
          </p:cNvPr>
          <p:cNvCxnSpPr>
            <a:cxnSpLocks/>
          </p:cNvCxnSpPr>
          <p:nvPr/>
        </p:nvCxnSpPr>
        <p:spPr>
          <a:xfrm>
            <a:off x="1298535" y="4886036"/>
            <a:ext cx="8252691" cy="0"/>
          </a:xfrm>
          <a:prstGeom prst="line">
            <a:avLst/>
          </a:prstGeom>
          <a:ln w="25400">
            <a:solidFill>
              <a:schemeClr val="accent1">
                <a:alpha val="88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FF2AA7-538C-D540-6B15-4BD3E07A7D26}"/>
              </a:ext>
            </a:extLst>
          </p:cNvPr>
          <p:cNvCxnSpPr>
            <a:cxnSpLocks/>
          </p:cNvCxnSpPr>
          <p:nvPr/>
        </p:nvCxnSpPr>
        <p:spPr>
          <a:xfrm>
            <a:off x="1286161" y="4765964"/>
            <a:ext cx="8252691" cy="0"/>
          </a:xfrm>
          <a:prstGeom prst="line">
            <a:avLst/>
          </a:prstGeom>
          <a:ln w="25400">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BEB65E-C995-7792-4C9B-329484C4FF49}"/>
              </a:ext>
            </a:extLst>
          </p:cNvPr>
          <p:cNvCxnSpPr>
            <a:cxnSpLocks/>
          </p:cNvCxnSpPr>
          <p:nvPr/>
        </p:nvCxnSpPr>
        <p:spPr>
          <a:xfrm>
            <a:off x="1298535" y="4629727"/>
            <a:ext cx="8252691" cy="0"/>
          </a:xfrm>
          <a:prstGeom prst="line">
            <a:avLst/>
          </a:prstGeom>
          <a:ln w="25400">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CDBA69-C69A-271B-C38E-9C1D81A30A5F}"/>
              </a:ext>
            </a:extLst>
          </p:cNvPr>
          <p:cNvCxnSpPr>
            <a:cxnSpLocks/>
          </p:cNvCxnSpPr>
          <p:nvPr/>
        </p:nvCxnSpPr>
        <p:spPr>
          <a:xfrm>
            <a:off x="1286160" y="4507346"/>
            <a:ext cx="8252691" cy="0"/>
          </a:xfrm>
          <a:prstGeom prst="line">
            <a:avLst/>
          </a:prstGeom>
          <a:ln w="2540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2C8E58-5E7B-4C45-8959-36FBB02B21DC}"/>
              </a:ext>
            </a:extLst>
          </p:cNvPr>
          <p:cNvCxnSpPr>
            <a:cxnSpLocks/>
          </p:cNvCxnSpPr>
          <p:nvPr/>
        </p:nvCxnSpPr>
        <p:spPr>
          <a:xfrm>
            <a:off x="1286159" y="4387273"/>
            <a:ext cx="8252691" cy="0"/>
          </a:xfrm>
          <a:prstGeom prst="line">
            <a:avLst/>
          </a:prstGeom>
          <a:ln w="2540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4498026" cy="369332"/>
          </a:xfrm>
          <a:prstGeom prst="rect">
            <a:avLst/>
          </a:prstGeom>
          <a:noFill/>
        </p:spPr>
        <p:txBody>
          <a:bodyPr wrap="none" rtlCol="0">
            <a:spAutoFit/>
          </a:bodyPr>
          <a:lstStyle/>
          <a:p>
            <a:r>
              <a:rPr lang="en-US" dirty="0"/>
              <a:t>2. Determine Relative Image Brightness Levels</a:t>
            </a:r>
          </a:p>
        </p:txBody>
      </p:sp>
    </p:spTree>
    <p:extLst>
      <p:ext uri="{BB962C8B-B14F-4D97-AF65-F5344CB8AC3E}">
        <p14:creationId xmlns:p14="http://schemas.microsoft.com/office/powerpoint/2010/main" val="2567353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14" name="Straight Connector 13">
            <a:extLst>
              <a:ext uri="{FF2B5EF4-FFF2-40B4-BE49-F238E27FC236}">
                <a16:creationId xmlns:a16="http://schemas.microsoft.com/office/drawing/2014/main" id="{A65F544B-A799-1227-36E8-6F85920345C1}"/>
              </a:ext>
            </a:extLst>
          </p:cNvPr>
          <p:cNvCxnSpPr>
            <a:cxnSpLocks/>
          </p:cNvCxnSpPr>
          <p:nvPr/>
        </p:nvCxnSpPr>
        <p:spPr>
          <a:xfrm>
            <a:off x="1298535" y="5024582"/>
            <a:ext cx="8252691"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3389261" cy="369332"/>
          </a:xfrm>
          <a:prstGeom prst="rect">
            <a:avLst/>
          </a:prstGeom>
          <a:noFill/>
        </p:spPr>
        <p:txBody>
          <a:bodyPr wrap="none" rtlCol="0">
            <a:spAutoFit/>
          </a:bodyPr>
          <a:lstStyle/>
          <a:p>
            <a:r>
              <a:rPr lang="en-US" dirty="0"/>
              <a:t>3. Auto Expose on Brightest Z slice</a:t>
            </a:r>
          </a:p>
        </p:txBody>
      </p:sp>
    </p:spTree>
    <p:extLst>
      <p:ext uri="{BB962C8B-B14F-4D97-AF65-F5344CB8AC3E}">
        <p14:creationId xmlns:p14="http://schemas.microsoft.com/office/powerpoint/2010/main" val="2430392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9" name="Straight Connector 8">
            <a:extLst>
              <a:ext uri="{FF2B5EF4-FFF2-40B4-BE49-F238E27FC236}">
                <a16:creationId xmlns:a16="http://schemas.microsoft.com/office/drawing/2014/main" id="{AEE81808-73D1-68A4-5FC6-6417755C65AE}"/>
              </a:ext>
            </a:extLst>
          </p:cNvPr>
          <p:cNvCxnSpPr>
            <a:cxnSpLocks/>
          </p:cNvCxnSpPr>
          <p:nvPr/>
        </p:nvCxnSpPr>
        <p:spPr>
          <a:xfrm>
            <a:off x="1173018" y="5583382"/>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9E7C69-F3E0-B9E8-3D97-61CC94E53C5A}"/>
              </a:ext>
            </a:extLst>
          </p:cNvPr>
          <p:cNvCxnSpPr>
            <a:cxnSpLocks/>
          </p:cNvCxnSpPr>
          <p:nvPr/>
        </p:nvCxnSpPr>
        <p:spPr>
          <a:xfrm>
            <a:off x="1173017" y="5440218"/>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F5FDBE-1EB1-7C41-F7B9-39E9835C9219}"/>
              </a:ext>
            </a:extLst>
          </p:cNvPr>
          <p:cNvCxnSpPr>
            <a:cxnSpLocks/>
          </p:cNvCxnSpPr>
          <p:nvPr/>
        </p:nvCxnSpPr>
        <p:spPr>
          <a:xfrm>
            <a:off x="1173017" y="5283200"/>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FE9FF8-3BC8-98F6-6F97-234F7ACA2E11}"/>
              </a:ext>
            </a:extLst>
          </p:cNvPr>
          <p:cNvCxnSpPr>
            <a:cxnSpLocks/>
          </p:cNvCxnSpPr>
          <p:nvPr/>
        </p:nvCxnSpPr>
        <p:spPr>
          <a:xfrm>
            <a:off x="1173016" y="5152769"/>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5F544B-A799-1227-36E8-6F85920345C1}"/>
              </a:ext>
            </a:extLst>
          </p:cNvPr>
          <p:cNvCxnSpPr>
            <a:cxnSpLocks/>
          </p:cNvCxnSpPr>
          <p:nvPr/>
        </p:nvCxnSpPr>
        <p:spPr>
          <a:xfrm>
            <a:off x="1298535" y="5024582"/>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88B021-FB18-2085-9883-66277468EAB4}"/>
              </a:ext>
            </a:extLst>
          </p:cNvPr>
          <p:cNvCxnSpPr>
            <a:cxnSpLocks/>
          </p:cNvCxnSpPr>
          <p:nvPr/>
        </p:nvCxnSpPr>
        <p:spPr>
          <a:xfrm>
            <a:off x="1298535" y="4886036"/>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FF2AA7-538C-D540-6B15-4BD3E07A7D26}"/>
              </a:ext>
            </a:extLst>
          </p:cNvPr>
          <p:cNvCxnSpPr>
            <a:cxnSpLocks/>
          </p:cNvCxnSpPr>
          <p:nvPr/>
        </p:nvCxnSpPr>
        <p:spPr>
          <a:xfrm>
            <a:off x="1286161" y="4765964"/>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BEB65E-C995-7792-4C9B-329484C4FF49}"/>
              </a:ext>
            </a:extLst>
          </p:cNvPr>
          <p:cNvCxnSpPr>
            <a:cxnSpLocks/>
          </p:cNvCxnSpPr>
          <p:nvPr/>
        </p:nvCxnSpPr>
        <p:spPr>
          <a:xfrm>
            <a:off x="1298535" y="4629727"/>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CDBA69-C69A-271B-C38E-9C1D81A30A5F}"/>
              </a:ext>
            </a:extLst>
          </p:cNvPr>
          <p:cNvCxnSpPr>
            <a:cxnSpLocks/>
          </p:cNvCxnSpPr>
          <p:nvPr/>
        </p:nvCxnSpPr>
        <p:spPr>
          <a:xfrm>
            <a:off x="1286160" y="4507346"/>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2C8E58-5E7B-4C45-8959-36FBB02B21DC}"/>
              </a:ext>
            </a:extLst>
          </p:cNvPr>
          <p:cNvCxnSpPr>
            <a:cxnSpLocks/>
          </p:cNvCxnSpPr>
          <p:nvPr/>
        </p:nvCxnSpPr>
        <p:spPr>
          <a:xfrm>
            <a:off x="1286159" y="4387273"/>
            <a:ext cx="825269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6473632" cy="369332"/>
          </a:xfrm>
          <a:prstGeom prst="rect">
            <a:avLst/>
          </a:prstGeom>
          <a:noFill/>
        </p:spPr>
        <p:txBody>
          <a:bodyPr wrap="none" rtlCol="0">
            <a:spAutoFit/>
          </a:bodyPr>
          <a:lstStyle/>
          <a:p>
            <a:r>
              <a:rPr lang="en-US" dirty="0"/>
              <a:t>4. Run Auto Focus over same range with determined exposure level</a:t>
            </a:r>
          </a:p>
        </p:txBody>
      </p:sp>
    </p:spTree>
    <p:extLst>
      <p:ext uri="{BB962C8B-B14F-4D97-AF65-F5344CB8AC3E}">
        <p14:creationId xmlns:p14="http://schemas.microsoft.com/office/powerpoint/2010/main" val="1420479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12" name="Straight Connector 11">
            <a:extLst>
              <a:ext uri="{FF2B5EF4-FFF2-40B4-BE49-F238E27FC236}">
                <a16:creationId xmlns:a16="http://schemas.microsoft.com/office/drawing/2014/main" id="{0FF5FDBE-1EB1-7C41-F7B9-39E9835C9219}"/>
              </a:ext>
            </a:extLst>
          </p:cNvPr>
          <p:cNvCxnSpPr>
            <a:cxnSpLocks/>
          </p:cNvCxnSpPr>
          <p:nvPr/>
        </p:nvCxnSpPr>
        <p:spPr>
          <a:xfrm>
            <a:off x="1173017" y="5283200"/>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3476016" cy="369332"/>
          </a:xfrm>
          <a:prstGeom prst="rect">
            <a:avLst/>
          </a:prstGeom>
          <a:noFill/>
        </p:spPr>
        <p:txBody>
          <a:bodyPr wrap="none" rtlCol="0">
            <a:spAutoFit/>
          </a:bodyPr>
          <a:lstStyle/>
          <a:p>
            <a:r>
              <a:rPr lang="en-US" dirty="0"/>
              <a:t>5. Run Auto Expose at in focus slice</a:t>
            </a:r>
          </a:p>
        </p:txBody>
      </p:sp>
    </p:spTree>
    <p:extLst>
      <p:ext uri="{BB962C8B-B14F-4D97-AF65-F5344CB8AC3E}">
        <p14:creationId xmlns:p14="http://schemas.microsoft.com/office/powerpoint/2010/main" val="20392847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3C17-981D-CBC6-EB66-38CD0964A1DA}"/>
              </a:ext>
            </a:extLst>
          </p:cNvPr>
          <p:cNvSpPr>
            <a:spLocks noGrp="1"/>
          </p:cNvSpPr>
          <p:nvPr>
            <p:ph type="title"/>
          </p:nvPr>
        </p:nvSpPr>
        <p:spPr>
          <a:xfrm>
            <a:off x="838200" y="-85556"/>
            <a:ext cx="10515600" cy="1084112"/>
          </a:xfrm>
        </p:spPr>
        <p:txBody>
          <a:bodyPr/>
          <a:lstStyle/>
          <a:p>
            <a:pPr algn="ctr"/>
            <a:r>
              <a:rPr lang="en-US" dirty="0"/>
              <a:t>First Order Decay graphs Alexa 488</a:t>
            </a:r>
          </a:p>
        </p:txBody>
      </p:sp>
      <p:graphicFrame>
        <p:nvGraphicFramePr>
          <p:cNvPr id="4" name="Object 3">
            <a:extLst>
              <a:ext uri="{FF2B5EF4-FFF2-40B4-BE49-F238E27FC236}">
                <a16:creationId xmlns:a16="http://schemas.microsoft.com/office/drawing/2014/main" id="{56C60AA6-8397-CDBC-40F3-BC2D15D22A93}"/>
              </a:ext>
            </a:extLst>
          </p:cNvPr>
          <p:cNvGraphicFramePr>
            <a:graphicFrameLocks noChangeAspect="1"/>
          </p:cNvGraphicFramePr>
          <p:nvPr/>
        </p:nvGraphicFramePr>
        <p:xfrm>
          <a:off x="901839" y="978036"/>
          <a:ext cx="4877015" cy="2748711"/>
        </p:xfrm>
        <a:graphic>
          <a:graphicData uri="http://schemas.openxmlformats.org/presentationml/2006/ole">
            <mc:AlternateContent xmlns:mc="http://schemas.openxmlformats.org/markup-compatibility/2006">
              <mc:Choice xmlns:v="urn:schemas-microsoft-com:vml" Requires="v">
                <p:oleObj name="Prism 9" r:id="rId2" imgW="5566258" imgH="3137662" progId="Prism9.Document">
                  <p:embed/>
                </p:oleObj>
              </mc:Choice>
              <mc:Fallback>
                <p:oleObj name="Prism 9" r:id="rId2" imgW="5566258" imgH="3137662" progId="Prism9.Document">
                  <p:embed/>
                  <p:pic>
                    <p:nvPicPr>
                      <p:cNvPr id="4" name="Object 3">
                        <a:extLst>
                          <a:ext uri="{FF2B5EF4-FFF2-40B4-BE49-F238E27FC236}">
                            <a16:creationId xmlns:a16="http://schemas.microsoft.com/office/drawing/2014/main" id="{56C60AA6-8397-CDBC-40F3-BC2D15D22A93}"/>
                          </a:ext>
                        </a:extLst>
                      </p:cNvPr>
                      <p:cNvPicPr/>
                      <p:nvPr/>
                    </p:nvPicPr>
                    <p:blipFill>
                      <a:blip r:embed="rId3"/>
                      <a:stretch>
                        <a:fillRect/>
                      </a:stretch>
                    </p:blipFill>
                    <p:spPr>
                      <a:xfrm>
                        <a:off x="901839" y="978036"/>
                        <a:ext cx="4877015" cy="274871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C8B9-BE03-0324-2D3D-D7FDDDC542A0}"/>
              </a:ext>
            </a:extLst>
          </p:cNvPr>
          <p:cNvGraphicFramePr>
            <a:graphicFrameLocks noChangeAspect="1"/>
          </p:cNvGraphicFramePr>
          <p:nvPr/>
        </p:nvGraphicFramePr>
        <p:xfrm>
          <a:off x="6490816" y="978036"/>
          <a:ext cx="4588376" cy="2593885"/>
        </p:xfrm>
        <a:graphic>
          <a:graphicData uri="http://schemas.openxmlformats.org/presentationml/2006/ole">
            <mc:AlternateContent xmlns:mc="http://schemas.openxmlformats.org/markup-compatibility/2006">
              <mc:Choice xmlns:v="urn:schemas-microsoft-com:vml" Requires="v">
                <p:oleObj name="Prism 9" r:id="rId4" imgW="5566258" imgH="3147026" progId="Prism9.Document">
                  <p:embed/>
                </p:oleObj>
              </mc:Choice>
              <mc:Fallback>
                <p:oleObj name="Prism 9" r:id="rId4" imgW="5566258" imgH="3147026" progId="Prism9.Document">
                  <p:embed/>
                  <p:pic>
                    <p:nvPicPr>
                      <p:cNvPr id="5" name="Object 4">
                        <a:extLst>
                          <a:ext uri="{FF2B5EF4-FFF2-40B4-BE49-F238E27FC236}">
                            <a16:creationId xmlns:a16="http://schemas.microsoft.com/office/drawing/2014/main" id="{6F6EC8B9-BE03-0324-2D3D-D7FDDDC542A0}"/>
                          </a:ext>
                        </a:extLst>
                      </p:cNvPr>
                      <p:cNvPicPr/>
                      <p:nvPr/>
                    </p:nvPicPr>
                    <p:blipFill>
                      <a:blip r:embed="rId5"/>
                      <a:stretch>
                        <a:fillRect/>
                      </a:stretch>
                    </p:blipFill>
                    <p:spPr>
                      <a:xfrm>
                        <a:off x="6490816" y="978036"/>
                        <a:ext cx="4588376" cy="259388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156FC46-7DA7-D4B9-399B-DCDE452AAF37}"/>
              </a:ext>
            </a:extLst>
          </p:cNvPr>
          <p:cNvGraphicFramePr>
            <a:graphicFrameLocks noChangeAspect="1"/>
          </p:cNvGraphicFramePr>
          <p:nvPr/>
        </p:nvGraphicFramePr>
        <p:xfrm>
          <a:off x="-66619" y="3984819"/>
          <a:ext cx="3751038" cy="2460145"/>
        </p:xfrm>
        <a:graphic>
          <a:graphicData uri="http://schemas.openxmlformats.org/presentationml/2006/ole">
            <mc:AlternateContent xmlns:mc="http://schemas.openxmlformats.org/markup-compatibility/2006">
              <mc:Choice xmlns:v="urn:schemas-microsoft-com:vml" Requires="v">
                <p:oleObj name="Prism 9" r:id="rId6" imgW="4797728" imgH="3147026" progId="Prism9.Document">
                  <p:embed/>
                </p:oleObj>
              </mc:Choice>
              <mc:Fallback>
                <p:oleObj name="Prism 9" r:id="rId6" imgW="4797728" imgH="3147026" progId="Prism9.Document">
                  <p:embed/>
                  <p:pic>
                    <p:nvPicPr>
                      <p:cNvPr id="6" name="Object 5">
                        <a:extLst>
                          <a:ext uri="{FF2B5EF4-FFF2-40B4-BE49-F238E27FC236}">
                            <a16:creationId xmlns:a16="http://schemas.microsoft.com/office/drawing/2014/main" id="{D156FC46-7DA7-D4B9-399B-DCDE452AAF37}"/>
                          </a:ext>
                        </a:extLst>
                      </p:cNvPr>
                      <p:cNvPicPr/>
                      <p:nvPr/>
                    </p:nvPicPr>
                    <p:blipFill>
                      <a:blip r:embed="rId7"/>
                      <a:stretch>
                        <a:fillRect/>
                      </a:stretch>
                    </p:blipFill>
                    <p:spPr>
                      <a:xfrm>
                        <a:off x="-66619" y="3984819"/>
                        <a:ext cx="3751038" cy="246014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5A7A439-95CF-202D-D3D2-9CE735F0A26C}"/>
              </a:ext>
            </a:extLst>
          </p:cNvPr>
          <p:cNvGraphicFramePr>
            <a:graphicFrameLocks noChangeAspect="1"/>
          </p:cNvGraphicFramePr>
          <p:nvPr/>
        </p:nvGraphicFramePr>
        <p:xfrm>
          <a:off x="3684419" y="3921426"/>
          <a:ext cx="4031941" cy="2480074"/>
        </p:xfrm>
        <a:graphic>
          <a:graphicData uri="http://schemas.openxmlformats.org/presentationml/2006/ole">
            <mc:AlternateContent xmlns:mc="http://schemas.openxmlformats.org/markup-compatibility/2006">
              <mc:Choice xmlns:v="urn:schemas-microsoft-com:vml" Requires="v">
                <p:oleObj name="Prism 9" r:id="rId8" imgW="4834462" imgH="2973072" progId="Prism9.Document">
                  <p:embed/>
                </p:oleObj>
              </mc:Choice>
              <mc:Fallback>
                <p:oleObj name="Prism 9" r:id="rId8" imgW="4834462" imgH="2973072" progId="Prism9.Document">
                  <p:embed/>
                  <p:pic>
                    <p:nvPicPr>
                      <p:cNvPr id="9" name="Object 8">
                        <a:extLst>
                          <a:ext uri="{FF2B5EF4-FFF2-40B4-BE49-F238E27FC236}">
                            <a16:creationId xmlns:a16="http://schemas.microsoft.com/office/drawing/2014/main" id="{75A7A439-95CF-202D-D3D2-9CE735F0A26C}"/>
                          </a:ext>
                        </a:extLst>
                      </p:cNvPr>
                      <p:cNvPicPr/>
                      <p:nvPr/>
                    </p:nvPicPr>
                    <p:blipFill>
                      <a:blip r:embed="rId9"/>
                      <a:stretch>
                        <a:fillRect/>
                      </a:stretch>
                    </p:blipFill>
                    <p:spPr>
                      <a:xfrm>
                        <a:off x="3684419" y="3921426"/>
                        <a:ext cx="4031941" cy="248007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A16B03F-3CD3-ABD2-1676-8320CEC680A2}"/>
              </a:ext>
            </a:extLst>
          </p:cNvPr>
          <p:cNvGraphicFramePr>
            <a:graphicFrameLocks noChangeAspect="1"/>
          </p:cNvGraphicFramePr>
          <p:nvPr/>
        </p:nvGraphicFramePr>
        <p:xfrm>
          <a:off x="7856038" y="3818632"/>
          <a:ext cx="4126054" cy="2685662"/>
        </p:xfrm>
        <a:graphic>
          <a:graphicData uri="http://schemas.openxmlformats.org/presentationml/2006/ole">
            <mc:AlternateContent xmlns:mc="http://schemas.openxmlformats.org/markup-compatibility/2006">
              <mc:Choice xmlns:v="urn:schemas-microsoft-com:vml" Requires="v">
                <p:oleObj name="Prism 9" r:id="rId10" imgW="4834462" imgH="3147026" progId="Prism9.Document">
                  <p:embed/>
                </p:oleObj>
              </mc:Choice>
              <mc:Fallback>
                <p:oleObj name="Prism 9" r:id="rId10" imgW="4834462" imgH="3147026" progId="Prism9.Document">
                  <p:embed/>
                  <p:pic>
                    <p:nvPicPr>
                      <p:cNvPr id="10" name="Object 9">
                        <a:extLst>
                          <a:ext uri="{FF2B5EF4-FFF2-40B4-BE49-F238E27FC236}">
                            <a16:creationId xmlns:a16="http://schemas.microsoft.com/office/drawing/2014/main" id="{1A16B03F-3CD3-ABD2-1676-8320CEC680A2}"/>
                          </a:ext>
                        </a:extLst>
                      </p:cNvPr>
                      <p:cNvPicPr/>
                      <p:nvPr/>
                    </p:nvPicPr>
                    <p:blipFill>
                      <a:blip r:embed="rId11"/>
                      <a:stretch>
                        <a:fillRect/>
                      </a:stretch>
                    </p:blipFill>
                    <p:spPr>
                      <a:xfrm>
                        <a:off x="7856038" y="3818632"/>
                        <a:ext cx="4126054" cy="2685662"/>
                      </a:xfrm>
                      <a:prstGeom prst="rect">
                        <a:avLst/>
                      </a:prstGeom>
                    </p:spPr>
                  </p:pic>
                </p:oleObj>
              </mc:Fallback>
            </mc:AlternateContent>
          </a:graphicData>
        </a:graphic>
      </p:graphicFrame>
    </p:spTree>
    <p:extLst>
      <p:ext uri="{BB962C8B-B14F-4D97-AF65-F5344CB8AC3E}">
        <p14:creationId xmlns:p14="http://schemas.microsoft.com/office/powerpoint/2010/main" val="3664542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FBB8-C9C1-042B-C2C0-39DAB8830E2D}"/>
              </a:ext>
            </a:extLst>
          </p:cNvPr>
          <p:cNvSpPr>
            <a:spLocks noGrp="1"/>
          </p:cNvSpPr>
          <p:nvPr>
            <p:ph type="title"/>
          </p:nvPr>
        </p:nvSpPr>
        <p:spPr>
          <a:xfrm>
            <a:off x="398253" y="149464"/>
            <a:ext cx="10515600" cy="713177"/>
          </a:xfrm>
        </p:spPr>
        <p:txBody>
          <a:bodyPr/>
          <a:lstStyle/>
          <a:p>
            <a:pPr algn="ctr"/>
            <a:r>
              <a:rPr lang="en-US" dirty="0"/>
              <a:t>Second Order Decay Graph Alexa 488</a:t>
            </a:r>
          </a:p>
        </p:txBody>
      </p:sp>
      <p:graphicFrame>
        <p:nvGraphicFramePr>
          <p:cNvPr id="4" name="Object 3">
            <a:extLst>
              <a:ext uri="{FF2B5EF4-FFF2-40B4-BE49-F238E27FC236}">
                <a16:creationId xmlns:a16="http://schemas.microsoft.com/office/drawing/2014/main" id="{5519B4B7-0AA8-EC87-5DA1-4B887EB3DC13}"/>
              </a:ext>
            </a:extLst>
          </p:cNvPr>
          <p:cNvGraphicFramePr>
            <a:graphicFrameLocks noChangeAspect="1"/>
          </p:cNvGraphicFramePr>
          <p:nvPr/>
        </p:nvGraphicFramePr>
        <p:xfrm>
          <a:off x="6375564" y="2041781"/>
          <a:ext cx="5499967" cy="3579946"/>
        </p:xfrm>
        <a:graphic>
          <a:graphicData uri="http://schemas.openxmlformats.org/presentationml/2006/ole">
            <mc:AlternateContent xmlns:mc="http://schemas.openxmlformats.org/markup-compatibility/2006">
              <mc:Choice xmlns:v="urn:schemas-microsoft-com:vml" Requires="v">
                <p:oleObj name="Prism 9" r:id="rId2" imgW="4834462" imgH="3147026" progId="Prism9.Document">
                  <p:embed/>
                </p:oleObj>
              </mc:Choice>
              <mc:Fallback>
                <p:oleObj name="Prism 9" r:id="rId2" imgW="4834462" imgH="3147026" progId="Prism9.Document">
                  <p:embed/>
                  <p:pic>
                    <p:nvPicPr>
                      <p:cNvPr id="4" name="Object 3">
                        <a:extLst>
                          <a:ext uri="{FF2B5EF4-FFF2-40B4-BE49-F238E27FC236}">
                            <a16:creationId xmlns:a16="http://schemas.microsoft.com/office/drawing/2014/main" id="{5519B4B7-0AA8-EC87-5DA1-4B887EB3DC13}"/>
                          </a:ext>
                        </a:extLst>
                      </p:cNvPr>
                      <p:cNvPicPr/>
                      <p:nvPr/>
                    </p:nvPicPr>
                    <p:blipFill>
                      <a:blip r:embed="rId3"/>
                      <a:stretch>
                        <a:fillRect/>
                      </a:stretch>
                    </p:blipFill>
                    <p:spPr>
                      <a:xfrm>
                        <a:off x="6375564" y="2041781"/>
                        <a:ext cx="5499967" cy="357994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53E532D-9841-97C1-8182-31962B69CCCE}"/>
              </a:ext>
            </a:extLst>
          </p:cNvPr>
          <p:cNvGraphicFramePr>
            <a:graphicFrameLocks noChangeAspect="1"/>
          </p:cNvGraphicFramePr>
          <p:nvPr/>
        </p:nvGraphicFramePr>
        <p:xfrm>
          <a:off x="527648" y="1958453"/>
          <a:ext cx="5288789" cy="3361350"/>
        </p:xfrm>
        <a:graphic>
          <a:graphicData uri="http://schemas.openxmlformats.org/presentationml/2006/ole">
            <mc:AlternateContent xmlns:mc="http://schemas.openxmlformats.org/markup-compatibility/2006">
              <mc:Choice xmlns:v="urn:schemas-microsoft-com:vml" Requires="v">
                <p:oleObj name="Prism 9" r:id="rId4" imgW="4678883" imgH="2973072" progId="Prism9.Document">
                  <p:embed/>
                </p:oleObj>
              </mc:Choice>
              <mc:Fallback>
                <p:oleObj name="Prism 9" r:id="rId4" imgW="4678883" imgH="2973072" progId="Prism9.Document">
                  <p:embed/>
                  <p:pic>
                    <p:nvPicPr>
                      <p:cNvPr id="5" name="Object 4">
                        <a:extLst>
                          <a:ext uri="{FF2B5EF4-FFF2-40B4-BE49-F238E27FC236}">
                            <a16:creationId xmlns:a16="http://schemas.microsoft.com/office/drawing/2014/main" id="{153E532D-9841-97C1-8182-31962B69CCCE}"/>
                          </a:ext>
                        </a:extLst>
                      </p:cNvPr>
                      <p:cNvPicPr/>
                      <p:nvPr/>
                    </p:nvPicPr>
                    <p:blipFill>
                      <a:blip r:embed="rId5"/>
                      <a:stretch>
                        <a:fillRect/>
                      </a:stretch>
                    </p:blipFill>
                    <p:spPr>
                      <a:xfrm>
                        <a:off x="527648" y="1958453"/>
                        <a:ext cx="5288789" cy="3361350"/>
                      </a:xfrm>
                      <a:prstGeom prst="rect">
                        <a:avLst/>
                      </a:prstGeom>
                    </p:spPr>
                  </p:pic>
                </p:oleObj>
              </mc:Fallback>
            </mc:AlternateContent>
          </a:graphicData>
        </a:graphic>
      </p:graphicFrame>
    </p:spTree>
    <p:extLst>
      <p:ext uri="{BB962C8B-B14F-4D97-AF65-F5344CB8AC3E}">
        <p14:creationId xmlns:p14="http://schemas.microsoft.com/office/powerpoint/2010/main" val="2367889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29E4F-AB8B-9383-2502-28E4C30977C7}"/>
              </a:ext>
            </a:extLst>
          </p:cNvPr>
          <p:cNvSpPr>
            <a:spLocks noGrp="1"/>
          </p:cNvSpPr>
          <p:nvPr>
            <p:ph type="title"/>
          </p:nvPr>
        </p:nvSpPr>
        <p:spPr>
          <a:xfrm>
            <a:off x="-67573" y="0"/>
            <a:ext cx="10515600" cy="713177"/>
          </a:xfrm>
        </p:spPr>
        <p:txBody>
          <a:bodyPr>
            <a:normAutofit/>
          </a:bodyPr>
          <a:lstStyle/>
          <a:p>
            <a:r>
              <a:rPr lang="en-US" sz="3600" dirty="0"/>
              <a:t>Bleaching Alexa 647</a:t>
            </a:r>
          </a:p>
        </p:txBody>
      </p:sp>
      <p:graphicFrame>
        <p:nvGraphicFramePr>
          <p:cNvPr id="4" name="Object 3">
            <a:extLst>
              <a:ext uri="{FF2B5EF4-FFF2-40B4-BE49-F238E27FC236}">
                <a16:creationId xmlns:a16="http://schemas.microsoft.com/office/drawing/2014/main" id="{F45D0FA8-5EC0-66F8-6214-E09E23E2A91C}"/>
              </a:ext>
            </a:extLst>
          </p:cNvPr>
          <p:cNvGraphicFramePr>
            <a:graphicFrameLocks noChangeAspect="1"/>
          </p:cNvGraphicFramePr>
          <p:nvPr/>
        </p:nvGraphicFramePr>
        <p:xfrm>
          <a:off x="101741" y="3654512"/>
          <a:ext cx="3769545" cy="2883109"/>
        </p:xfrm>
        <a:graphic>
          <a:graphicData uri="http://schemas.openxmlformats.org/presentationml/2006/ole">
            <mc:AlternateContent xmlns:mc="http://schemas.openxmlformats.org/markup-compatibility/2006">
              <mc:Choice xmlns:v="urn:schemas-microsoft-com:vml" Requires="v">
                <p:oleObj name="Bitmap Image" r:id="rId2" imgW="8182080" imgH="6257880" progId="PBrush">
                  <p:embed/>
                </p:oleObj>
              </mc:Choice>
              <mc:Fallback>
                <p:oleObj name="Bitmap Image" r:id="rId2" imgW="8182080" imgH="6257880" progId="PBrush">
                  <p:embed/>
                  <p:pic>
                    <p:nvPicPr>
                      <p:cNvPr id="4" name="Object 3">
                        <a:extLst>
                          <a:ext uri="{FF2B5EF4-FFF2-40B4-BE49-F238E27FC236}">
                            <a16:creationId xmlns:a16="http://schemas.microsoft.com/office/drawing/2014/main" id="{F45D0FA8-5EC0-66F8-6214-E09E23E2A91C}"/>
                          </a:ext>
                        </a:extLst>
                      </p:cNvPr>
                      <p:cNvPicPr/>
                      <p:nvPr/>
                    </p:nvPicPr>
                    <p:blipFill>
                      <a:blip r:embed="rId3"/>
                      <a:stretch>
                        <a:fillRect/>
                      </a:stretch>
                    </p:blipFill>
                    <p:spPr>
                      <a:xfrm>
                        <a:off x="101741" y="3654512"/>
                        <a:ext cx="3769545" cy="288310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B3F6709-52DB-79AC-882A-B90D18A57449}"/>
              </a:ext>
            </a:extLst>
          </p:cNvPr>
          <p:cNvGraphicFramePr>
            <a:graphicFrameLocks noChangeAspect="1"/>
          </p:cNvGraphicFramePr>
          <p:nvPr/>
        </p:nvGraphicFramePr>
        <p:xfrm>
          <a:off x="3493698" y="1000666"/>
          <a:ext cx="4227570" cy="3315221"/>
        </p:xfrm>
        <a:graphic>
          <a:graphicData uri="http://schemas.openxmlformats.org/presentationml/2006/ole">
            <mc:AlternateContent xmlns:mc="http://schemas.openxmlformats.org/markup-compatibility/2006">
              <mc:Choice xmlns:v="urn:schemas-microsoft-com:vml" Requires="v">
                <p:oleObj name="Bitmap Image" r:id="rId4" imgW="7591320" imgH="5952960" progId="PBrush">
                  <p:embed/>
                </p:oleObj>
              </mc:Choice>
              <mc:Fallback>
                <p:oleObj name="Bitmap Image" r:id="rId4" imgW="7591320" imgH="5952960" progId="PBrush">
                  <p:embed/>
                  <p:pic>
                    <p:nvPicPr>
                      <p:cNvPr id="5" name="Object 4">
                        <a:extLst>
                          <a:ext uri="{FF2B5EF4-FFF2-40B4-BE49-F238E27FC236}">
                            <a16:creationId xmlns:a16="http://schemas.microsoft.com/office/drawing/2014/main" id="{8B3F6709-52DB-79AC-882A-B90D18A57449}"/>
                          </a:ext>
                        </a:extLst>
                      </p:cNvPr>
                      <p:cNvPicPr/>
                      <p:nvPr/>
                    </p:nvPicPr>
                    <p:blipFill>
                      <a:blip r:embed="rId5"/>
                      <a:stretch>
                        <a:fillRect/>
                      </a:stretch>
                    </p:blipFill>
                    <p:spPr>
                      <a:xfrm>
                        <a:off x="3493698" y="1000666"/>
                        <a:ext cx="4227570" cy="3315221"/>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799FDF5-E100-7FE8-17B9-EBE82DA08278}"/>
              </a:ext>
            </a:extLst>
          </p:cNvPr>
          <p:cNvGraphicFramePr>
            <a:graphicFrameLocks noChangeAspect="1"/>
          </p:cNvGraphicFramePr>
          <p:nvPr>
            <p:extLst>
              <p:ext uri="{D42A27DB-BD31-4B8C-83A1-F6EECF244321}">
                <p14:modId xmlns:p14="http://schemas.microsoft.com/office/powerpoint/2010/main" val="562265652"/>
              </p:ext>
            </p:extLst>
          </p:nvPr>
        </p:nvGraphicFramePr>
        <p:xfrm>
          <a:off x="7599423" y="2969277"/>
          <a:ext cx="4504875" cy="3791017"/>
        </p:xfrm>
        <a:graphic>
          <a:graphicData uri="http://schemas.openxmlformats.org/presentationml/2006/ole">
            <mc:AlternateContent xmlns:mc="http://schemas.openxmlformats.org/markup-compatibility/2006">
              <mc:Choice xmlns:v="urn:schemas-microsoft-com:vml" Requires="v">
                <p:oleObj name="Bitmap Image" r:id="rId6" imgW="7934400" imgH="6676920" progId="PBrush">
                  <p:embed/>
                </p:oleObj>
              </mc:Choice>
              <mc:Fallback>
                <p:oleObj name="Bitmap Image" r:id="rId6" imgW="7934400" imgH="6676920" progId="PBrush">
                  <p:embed/>
                  <p:pic>
                    <p:nvPicPr>
                      <p:cNvPr id="6" name="Object 5">
                        <a:extLst>
                          <a:ext uri="{FF2B5EF4-FFF2-40B4-BE49-F238E27FC236}">
                            <a16:creationId xmlns:a16="http://schemas.microsoft.com/office/drawing/2014/main" id="{0799FDF5-E100-7FE8-17B9-EBE82DA08278}"/>
                          </a:ext>
                        </a:extLst>
                      </p:cNvPr>
                      <p:cNvPicPr/>
                      <p:nvPr/>
                    </p:nvPicPr>
                    <p:blipFill>
                      <a:blip r:embed="rId7"/>
                      <a:stretch>
                        <a:fillRect/>
                      </a:stretch>
                    </p:blipFill>
                    <p:spPr>
                      <a:xfrm>
                        <a:off x="7599423" y="2969277"/>
                        <a:ext cx="4504875" cy="379101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1440BEDF-80C8-EC1B-0767-8FF0BCF2449E}"/>
              </a:ext>
            </a:extLst>
          </p:cNvPr>
          <p:cNvSpPr txBox="1"/>
          <p:nvPr/>
        </p:nvSpPr>
        <p:spPr>
          <a:xfrm>
            <a:off x="871268" y="6488668"/>
            <a:ext cx="2053639" cy="369332"/>
          </a:xfrm>
          <a:prstGeom prst="rect">
            <a:avLst/>
          </a:prstGeom>
          <a:noFill/>
        </p:spPr>
        <p:txBody>
          <a:bodyPr wrap="none" rtlCol="0">
            <a:spAutoFit/>
          </a:bodyPr>
          <a:lstStyle/>
          <a:p>
            <a:r>
              <a:rPr lang="en-US" b="1" dirty="0"/>
              <a:t>Structure Alexa 647</a:t>
            </a:r>
          </a:p>
        </p:txBody>
      </p:sp>
      <p:sp>
        <p:nvSpPr>
          <p:cNvPr id="8" name="TextBox 7">
            <a:extLst>
              <a:ext uri="{FF2B5EF4-FFF2-40B4-BE49-F238E27FC236}">
                <a16:creationId xmlns:a16="http://schemas.microsoft.com/office/drawing/2014/main" id="{E9D61DC2-192F-8CF5-DB50-7285C7810B3B}"/>
              </a:ext>
            </a:extLst>
          </p:cNvPr>
          <p:cNvSpPr txBox="1"/>
          <p:nvPr/>
        </p:nvSpPr>
        <p:spPr>
          <a:xfrm>
            <a:off x="5190227" y="4036331"/>
            <a:ext cx="939873" cy="369332"/>
          </a:xfrm>
          <a:prstGeom prst="rect">
            <a:avLst/>
          </a:prstGeom>
          <a:noFill/>
        </p:spPr>
        <p:txBody>
          <a:bodyPr wrap="none" rtlCol="0">
            <a:spAutoFit/>
          </a:bodyPr>
          <a:lstStyle/>
          <a:p>
            <a:r>
              <a:rPr lang="en-US" b="1" dirty="0"/>
              <a:t>Epoxide</a:t>
            </a:r>
          </a:p>
        </p:txBody>
      </p:sp>
      <p:sp>
        <p:nvSpPr>
          <p:cNvPr id="9" name="TextBox 8">
            <a:extLst>
              <a:ext uri="{FF2B5EF4-FFF2-40B4-BE49-F238E27FC236}">
                <a16:creationId xmlns:a16="http://schemas.microsoft.com/office/drawing/2014/main" id="{5C807CFB-CCC5-123C-3215-62EEC087B537}"/>
              </a:ext>
            </a:extLst>
          </p:cNvPr>
          <p:cNvSpPr txBox="1"/>
          <p:nvPr/>
        </p:nvSpPr>
        <p:spPr>
          <a:xfrm>
            <a:off x="9638796" y="6390962"/>
            <a:ext cx="1257075" cy="369332"/>
          </a:xfrm>
          <a:prstGeom prst="rect">
            <a:avLst/>
          </a:prstGeom>
          <a:noFill/>
        </p:spPr>
        <p:txBody>
          <a:bodyPr wrap="none" rtlCol="0">
            <a:spAutoFit/>
          </a:bodyPr>
          <a:lstStyle/>
          <a:p>
            <a:r>
              <a:rPr lang="en-US" b="1" dirty="0"/>
              <a:t>Vicinal Diol</a:t>
            </a:r>
          </a:p>
        </p:txBody>
      </p:sp>
      <p:sp>
        <p:nvSpPr>
          <p:cNvPr id="11" name="Arrow: Right 10">
            <a:extLst>
              <a:ext uri="{FF2B5EF4-FFF2-40B4-BE49-F238E27FC236}">
                <a16:creationId xmlns:a16="http://schemas.microsoft.com/office/drawing/2014/main" id="{B5A351B9-8A09-B0C1-248D-8D28FD71AAD3}"/>
              </a:ext>
            </a:extLst>
          </p:cNvPr>
          <p:cNvSpPr/>
          <p:nvPr/>
        </p:nvSpPr>
        <p:spPr>
          <a:xfrm rot="19289515">
            <a:off x="1229472" y="2148399"/>
            <a:ext cx="1750864" cy="1078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D0D0D"/>
                </a:solidFill>
                <a:latin typeface="Lato" panose="020B0604020202020204" pitchFamily="34" charset="0"/>
              </a:rPr>
              <a:t>Add peroxide</a:t>
            </a:r>
            <a:endParaRPr lang="en-US" dirty="0"/>
          </a:p>
        </p:txBody>
      </p:sp>
      <p:sp>
        <p:nvSpPr>
          <p:cNvPr id="12" name="Arrow: Right 11">
            <a:extLst>
              <a:ext uri="{FF2B5EF4-FFF2-40B4-BE49-F238E27FC236}">
                <a16:creationId xmlns:a16="http://schemas.microsoft.com/office/drawing/2014/main" id="{65BB3256-0BF6-10C6-73EE-0BF9D1CC4782}"/>
              </a:ext>
            </a:extLst>
          </p:cNvPr>
          <p:cNvSpPr/>
          <p:nvPr/>
        </p:nvSpPr>
        <p:spPr>
          <a:xfrm rot="2449927">
            <a:off x="7894289" y="2851018"/>
            <a:ext cx="1475117" cy="1078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D0D0D"/>
                </a:solidFill>
                <a:latin typeface="Lato" panose="020B0604020202020204" pitchFamily="34" charset="0"/>
              </a:rPr>
              <a:t>High pH</a:t>
            </a:r>
            <a:endParaRPr lang="en-US" dirty="0"/>
          </a:p>
        </p:txBody>
      </p:sp>
      <p:sp>
        <p:nvSpPr>
          <p:cNvPr id="13" name="TextBox 12">
            <a:extLst>
              <a:ext uri="{FF2B5EF4-FFF2-40B4-BE49-F238E27FC236}">
                <a16:creationId xmlns:a16="http://schemas.microsoft.com/office/drawing/2014/main" id="{CA3A2B70-A684-7AA0-948A-1BDD11CBBD40}"/>
              </a:ext>
            </a:extLst>
          </p:cNvPr>
          <p:cNvSpPr txBox="1"/>
          <p:nvPr/>
        </p:nvSpPr>
        <p:spPr>
          <a:xfrm>
            <a:off x="1575443" y="1279312"/>
            <a:ext cx="1226618" cy="923330"/>
          </a:xfrm>
          <a:prstGeom prst="rect">
            <a:avLst/>
          </a:prstGeom>
          <a:noFill/>
        </p:spPr>
        <p:txBody>
          <a:bodyPr wrap="none" rtlCol="0">
            <a:spAutoFit/>
          </a:bodyPr>
          <a:lstStyle/>
          <a:p>
            <a:pPr algn="ctr"/>
            <a:r>
              <a:rPr lang="en-US" sz="1800" dirty="0" err="1">
                <a:solidFill>
                  <a:srgbClr val="0D0D0D"/>
                </a:solidFill>
                <a:latin typeface="Lato" panose="020B0604020202020204" pitchFamily="34" charset="0"/>
              </a:rPr>
              <a:t>Prilezhaev</a:t>
            </a:r>
            <a:endParaRPr lang="en-US" sz="1800" dirty="0">
              <a:solidFill>
                <a:srgbClr val="0D0D0D"/>
              </a:solidFill>
              <a:latin typeface="Lato" panose="020B0604020202020204" pitchFamily="34" charset="0"/>
            </a:endParaRPr>
          </a:p>
          <a:p>
            <a:pPr algn="ctr"/>
            <a:r>
              <a:rPr lang="en-US" dirty="0">
                <a:solidFill>
                  <a:srgbClr val="0D0D0D"/>
                </a:solidFill>
                <a:latin typeface="Lato" panose="020B0604020202020204" pitchFamily="34" charset="0"/>
              </a:rPr>
              <a:t>Reaction</a:t>
            </a:r>
            <a:endParaRPr lang="en-US" dirty="0"/>
          </a:p>
          <a:p>
            <a:endParaRPr lang="en-US" dirty="0"/>
          </a:p>
        </p:txBody>
      </p:sp>
      <p:sp>
        <p:nvSpPr>
          <p:cNvPr id="14" name="Oval 13">
            <a:extLst>
              <a:ext uri="{FF2B5EF4-FFF2-40B4-BE49-F238E27FC236}">
                <a16:creationId xmlns:a16="http://schemas.microsoft.com/office/drawing/2014/main" id="{FFA805EB-AC64-A857-ABC0-C31CB353FB85}"/>
              </a:ext>
            </a:extLst>
          </p:cNvPr>
          <p:cNvSpPr/>
          <p:nvPr/>
        </p:nvSpPr>
        <p:spPr>
          <a:xfrm>
            <a:off x="1926454" y="5445826"/>
            <a:ext cx="390618" cy="3693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51EC51-13FB-4CF4-33BF-01098C0F984D}"/>
              </a:ext>
            </a:extLst>
          </p:cNvPr>
          <p:cNvSpPr txBox="1"/>
          <p:nvPr/>
        </p:nvSpPr>
        <p:spPr>
          <a:xfrm>
            <a:off x="1651826" y="5036798"/>
            <a:ext cx="838819" cy="369332"/>
          </a:xfrm>
          <a:prstGeom prst="rect">
            <a:avLst/>
          </a:prstGeom>
          <a:noFill/>
        </p:spPr>
        <p:txBody>
          <a:bodyPr wrap="none" rtlCol="0">
            <a:spAutoFit/>
          </a:bodyPr>
          <a:lstStyle/>
          <a:p>
            <a:r>
              <a:rPr lang="en-US" b="1" dirty="0"/>
              <a:t>Alkene</a:t>
            </a:r>
          </a:p>
        </p:txBody>
      </p:sp>
      <p:sp>
        <p:nvSpPr>
          <p:cNvPr id="3" name="Oval 2">
            <a:extLst>
              <a:ext uri="{FF2B5EF4-FFF2-40B4-BE49-F238E27FC236}">
                <a16:creationId xmlns:a16="http://schemas.microsoft.com/office/drawing/2014/main" id="{F5E70407-D02E-9EC0-D851-31737219C7AB}"/>
              </a:ext>
            </a:extLst>
          </p:cNvPr>
          <p:cNvSpPr/>
          <p:nvPr/>
        </p:nvSpPr>
        <p:spPr>
          <a:xfrm>
            <a:off x="5378454" y="2927499"/>
            <a:ext cx="563417" cy="577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186E0D-CD58-913B-379C-C54E856B9826}"/>
              </a:ext>
            </a:extLst>
          </p:cNvPr>
          <p:cNvSpPr/>
          <p:nvPr/>
        </p:nvSpPr>
        <p:spPr>
          <a:xfrm>
            <a:off x="9528132" y="5190835"/>
            <a:ext cx="970023" cy="9654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285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C2EA6-D478-4C39-9F1E-A414A71FFBD8}"/>
              </a:ext>
            </a:extLst>
          </p:cNvPr>
          <p:cNvSpPr>
            <a:spLocks noGrp="1"/>
          </p:cNvSpPr>
          <p:nvPr>
            <p:ph type="title"/>
          </p:nvPr>
        </p:nvSpPr>
        <p:spPr>
          <a:xfrm>
            <a:off x="4371513" y="0"/>
            <a:ext cx="10515600" cy="540397"/>
          </a:xfrm>
        </p:spPr>
        <p:txBody>
          <a:bodyPr>
            <a:normAutofit fontScale="90000"/>
          </a:bodyPr>
          <a:lstStyle/>
          <a:p>
            <a:r>
              <a:rPr lang="en-US" dirty="0"/>
              <a:t>Multiplexing</a:t>
            </a:r>
          </a:p>
        </p:txBody>
      </p:sp>
      <p:sp>
        <p:nvSpPr>
          <p:cNvPr id="3" name="Content Placeholder 2">
            <a:extLst>
              <a:ext uri="{FF2B5EF4-FFF2-40B4-BE49-F238E27FC236}">
                <a16:creationId xmlns:a16="http://schemas.microsoft.com/office/drawing/2014/main" id="{BAE3F777-4B95-4B5D-B411-B305652E4B11}"/>
              </a:ext>
            </a:extLst>
          </p:cNvPr>
          <p:cNvSpPr>
            <a:spLocks noGrp="1"/>
          </p:cNvSpPr>
          <p:nvPr>
            <p:ph idx="1"/>
          </p:nvPr>
        </p:nvSpPr>
        <p:spPr>
          <a:xfrm>
            <a:off x="2835563" y="642599"/>
            <a:ext cx="6234546" cy="540397"/>
          </a:xfrm>
          <a:ln w="31750">
            <a:solidFill>
              <a:schemeClr val="tx1"/>
            </a:solidFill>
          </a:ln>
        </p:spPr>
        <p:txBody>
          <a:bodyPr>
            <a:normAutofit/>
          </a:bodyPr>
          <a:lstStyle/>
          <a:p>
            <a:pPr marL="0" indent="0">
              <a:buNone/>
            </a:pPr>
            <a:r>
              <a:rPr lang="en-US" dirty="0"/>
              <a:t>Imaging sample with more than 4 stains</a:t>
            </a:r>
          </a:p>
          <a:p>
            <a:endParaRPr lang="en-US" dirty="0"/>
          </a:p>
        </p:txBody>
      </p:sp>
      <p:graphicFrame>
        <p:nvGraphicFramePr>
          <p:cNvPr id="4" name="Table 4">
            <a:extLst>
              <a:ext uri="{FF2B5EF4-FFF2-40B4-BE49-F238E27FC236}">
                <a16:creationId xmlns:a16="http://schemas.microsoft.com/office/drawing/2014/main" id="{3A959139-FD8F-4D8F-9FBE-2AF20B94A603}"/>
              </a:ext>
            </a:extLst>
          </p:cNvPr>
          <p:cNvGraphicFramePr>
            <a:graphicFrameLocks noGrp="1"/>
          </p:cNvGraphicFramePr>
          <p:nvPr>
            <p:extLst>
              <p:ext uri="{D42A27DB-BD31-4B8C-83A1-F6EECF244321}">
                <p14:modId xmlns:p14="http://schemas.microsoft.com/office/powerpoint/2010/main" val="2362925511"/>
              </p:ext>
            </p:extLst>
          </p:nvPr>
        </p:nvGraphicFramePr>
        <p:xfrm>
          <a:off x="2032000" y="5082116"/>
          <a:ext cx="8128000" cy="165100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848707873"/>
                    </a:ext>
                  </a:extLst>
                </a:gridCol>
                <a:gridCol w="4064000">
                  <a:extLst>
                    <a:ext uri="{9D8B030D-6E8A-4147-A177-3AD203B41FA5}">
                      <a16:colId xmlns:a16="http://schemas.microsoft.com/office/drawing/2014/main" val="3608098314"/>
                    </a:ext>
                  </a:extLst>
                </a:gridCol>
              </a:tblGrid>
              <a:tr h="370840">
                <a:tc>
                  <a:txBody>
                    <a:bodyPr/>
                    <a:lstStyle/>
                    <a:p>
                      <a:r>
                        <a:rPr lang="en-US" dirty="0"/>
                        <a:t>Codex</a:t>
                      </a:r>
                    </a:p>
                  </a:txBody>
                  <a:tcPr/>
                </a:tc>
                <a:tc>
                  <a:txBody>
                    <a:bodyPr/>
                    <a:lstStyle/>
                    <a:p>
                      <a:r>
                        <a:rPr lang="en-US" dirty="0"/>
                        <a:t>Bleaching</a:t>
                      </a:r>
                    </a:p>
                  </a:txBody>
                  <a:tcPr/>
                </a:tc>
                <a:extLst>
                  <a:ext uri="{0D108BD9-81ED-4DB2-BD59-A6C34878D82A}">
                    <a16:rowId xmlns:a16="http://schemas.microsoft.com/office/drawing/2014/main" val="3555600352"/>
                  </a:ext>
                </a:extLst>
              </a:tr>
              <a:tr h="370840">
                <a:tc>
                  <a:txBody>
                    <a:bodyPr/>
                    <a:lstStyle/>
                    <a:p>
                      <a:r>
                        <a:rPr lang="en-US" dirty="0"/>
                        <a:t>Expensive, hard to make constructs</a:t>
                      </a:r>
                    </a:p>
                  </a:txBody>
                  <a:tcPr/>
                </a:tc>
                <a:tc>
                  <a:txBody>
                    <a:bodyPr/>
                    <a:lstStyle/>
                    <a:p>
                      <a:r>
                        <a:rPr lang="en-US" dirty="0"/>
                        <a:t>Slow bleaching process, non-user friendly software, directly conjugated antibodies</a:t>
                      </a:r>
                    </a:p>
                  </a:txBody>
                  <a:tcPr/>
                </a:tc>
                <a:extLst>
                  <a:ext uri="{0D108BD9-81ED-4DB2-BD59-A6C34878D82A}">
                    <a16:rowId xmlns:a16="http://schemas.microsoft.com/office/drawing/2014/main" val="3150258152"/>
                  </a:ext>
                </a:extLst>
              </a:tr>
              <a:tr h="370840">
                <a:tc>
                  <a:txBody>
                    <a:bodyPr/>
                    <a:lstStyle/>
                    <a:p>
                      <a:r>
                        <a:rPr lang="en-US" dirty="0"/>
                        <a:t>Thoroughly validated, good working commercial system</a:t>
                      </a:r>
                    </a:p>
                  </a:txBody>
                  <a:tcPr/>
                </a:tc>
                <a:tc>
                  <a:txBody>
                    <a:bodyPr/>
                    <a:lstStyle/>
                    <a:p>
                      <a:r>
                        <a:rPr lang="en-US" dirty="0"/>
                        <a:t>Cheap and straight forward protocols</a:t>
                      </a:r>
                    </a:p>
                  </a:txBody>
                  <a:tcPr/>
                </a:tc>
                <a:extLst>
                  <a:ext uri="{0D108BD9-81ED-4DB2-BD59-A6C34878D82A}">
                    <a16:rowId xmlns:a16="http://schemas.microsoft.com/office/drawing/2014/main" val="2215800478"/>
                  </a:ext>
                </a:extLst>
              </a:tr>
            </a:tbl>
          </a:graphicData>
        </a:graphic>
      </p:graphicFrame>
      <p:sp>
        <p:nvSpPr>
          <p:cNvPr id="5" name="TextBox 4">
            <a:extLst>
              <a:ext uri="{FF2B5EF4-FFF2-40B4-BE49-F238E27FC236}">
                <a16:creationId xmlns:a16="http://schemas.microsoft.com/office/drawing/2014/main" id="{2DDE59AC-E5D8-49E6-8E3E-73970FC3BACB}"/>
              </a:ext>
            </a:extLst>
          </p:cNvPr>
          <p:cNvSpPr txBox="1"/>
          <p:nvPr/>
        </p:nvSpPr>
        <p:spPr>
          <a:xfrm>
            <a:off x="3752850" y="2305291"/>
            <a:ext cx="8362950" cy="369332"/>
          </a:xfrm>
          <a:prstGeom prst="rect">
            <a:avLst/>
          </a:prstGeom>
          <a:noFill/>
        </p:spPr>
        <p:txBody>
          <a:bodyPr wrap="square" rtlCol="0">
            <a:spAutoFit/>
          </a:bodyPr>
          <a:lstStyle/>
          <a:p>
            <a:r>
              <a:rPr lang="en-US" dirty="0"/>
              <a:t>Diagram depicting steps in each process</a:t>
            </a:r>
          </a:p>
        </p:txBody>
      </p:sp>
    </p:spTree>
    <p:extLst>
      <p:ext uri="{BB962C8B-B14F-4D97-AF65-F5344CB8AC3E}">
        <p14:creationId xmlns:p14="http://schemas.microsoft.com/office/powerpoint/2010/main" val="731376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BD77-2D38-E8FB-7532-AFC5631CFCB2}"/>
              </a:ext>
            </a:extLst>
          </p:cNvPr>
          <p:cNvSpPr>
            <a:spLocks noGrp="1"/>
          </p:cNvSpPr>
          <p:nvPr>
            <p:ph type="title"/>
          </p:nvPr>
        </p:nvSpPr>
        <p:spPr>
          <a:xfrm>
            <a:off x="838200" y="365125"/>
            <a:ext cx="10515600" cy="678671"/>
          </a:xfrm>
        </p:spPr>
        <p:txBody>
          <a:bodyPr>
            <a:normAutofit fontScale="90000"/>
          </a:bodyPr>
          <a:lstStyle/>
          <a:p>
            <a:r>
              <a:rPr lang="en-US" dirty="0"/>
              <a:t>Discussion	</a:t>
            </a:r>
          </a:p>
        </p:txBody>
      </p:sp>
      <p:sp>
        <p:nvSpPr>
          <p:cNvPr id="3" name="Content Placeholder 2">
            <a:extLst>
              <a:ext uri="{FF2B5EF4-FFF2-40B4-BE49-F238E27FC236}">
                <a16:creationId xmlns:a16="http://schemas.microsoft.com/office/drawing/2014/main" id="{6E7552F4-E514-DCA3-7ADF-B97CA6E7DB5C}"/>
              </a:ext>
            </a:extLst>
          </p:cNvPr>
          <p:cNvSpPr>
            <a:spLocks noGrp="1"/>
          </p:cNvSpPr>
          <p:nvPr>
            <p:ph idx="1"/>
          </p:nvPr>
        </p:nvSpPr>
        <p:spPr>
          <a:xfrm>
            <a:off x="548495" y="1065002"/>
            <a:ext cx="11307793" cy="932373"/>
          </a:xfrm>
        </p:spPr>
        <p:txBody>
          <a:bodyPr>
            <a:normAutofit/>
          </a:bodyPr>
          <a:lstStyle/>
          <a:p>
            <a:r>
              <a:rPr lang="en-US" sz="2000" dirty="0"/>
              <a:t>Its obvious that </a:t>
            </a:r>
            <a:r>
              <a:rPr lang="en-US" sz="2000" dirty="0" err="1"/>
              <a:t>mCPBA</a:t>
            </a:r>
            <a:r>
              <a:rPr lang="en-US" sz="2000" dirty="0"/>
              <a:t> with A488 is a first order reaction, but it gains a second decay term between states of 1mM and 5mM. How could this be? Here is a hypothesis:</a:t>
            </a:r>
          </a:p>
          <a:p>
            <a:pPr marL="0" indent="0">
              <a:buNone/>
            </a:pPr>
            <a:endParaRPr lang="en-US" sz="2000" dirty="0"/>
          </a:p>
        </p:txBody>
      </p:sp>
      <p:sp>
        <p:nvSpPr>
          <p:cNvPr id="4" name="Rectangle 3">
            <a:extLst>
              <a:ext uri="{FF2B5EF4-FFF2-40B4-BE49-F238E27FC236}">
                <a16:creationId xmlns:a16="http://schemas.microsoft.com/office/drawing/2014/main" id="{F98D7D9C-F7D5-AE62-13E7-BDB436A1F2D3}"/>
              </a:ext>
            </a:extLst>
          </p:cNvPr>
          <p:cNvSpPr/>
          <p:nvPr/>
        </p:nvSpPr>
        <p:spPr>
          <a:xfrm>
            <a:off x="2984739"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6" name="Straight Arrow Connector 5">
            <a:extLst>
              <a:ext uri="{FF2B5EF4-FFF2-40B4-BE49-F238E27FC236}">
                <a16:creationId xmlns:a16="http://schemas.microsoft.com/office/drawing/2014/main" id="{0224BA97-B630-D2A9-27AB-6DFA675753D9}"/>
              </a:ext>
            </a:extLst>
          </p:cNvPr>
          <p:cNvCxnSpPr/>
          <p:nvPr/>
        </p:nvCxnSpPr>
        <p:spPr>
          <a:xfrm>
            <a:off x="4347713" y="2629067"/>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28D8D5-8107-15EE-18A6-59C2EA6CC839}"/>
              </a:ext>
            </a:extLst>
          </p:cNvPr>
          <p:cNvSpPr txBox="1"/>
          <p:nvPr/>
        </p:nvSpPr>
        <p:spPr>
          <a:xfrm>
            <a:off x="4597879" y="2344395"/>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8" name="Rectangle 7">
            <a:extLst>
              <a:ext uri="{FF2B5EF4-FFF2-40B4-BE49-F238E27FC236}">
                <a16:creationId xmlns:a16="http://schemas.microsoft.com/office/drawing/2014/main" id="{C61E91E0-6329-76B9-8BC8-9BACD8FCA33A}"/>
              </a:ext>
            </a:extLst>
          </p:cNvPr>
          <p:cNvSpPr/>
          <p:nvPr/>
        </p:nvSpPr>
        <p:spPr>
          <a:xfrm>
            <a:off x="5830365"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Chemically Altered A488</a:t>
            </a:r>
          </a:p>
        </p:txBody>
      </p:sp>
      <p:sp>
        <p:nvSpPr>
          <p:cNvPr id="13" name="TextBox 12">
            <a:extLst>
              <a:ext uri="{FF2B5EF4-FFF2-40B4-BE49-F238E27FC236}">
                <a16:creationId xmlns:a16="http://schemas.microsoft.com/office/drawing/2014/main" id="{442771DF-4AB8-2A61-DAF8-044E6900D825}"/>
              </a:ext>
            </a:extLst>
          </p:cNvPr>
          <p:cNvSpPr txBox="1"/>
          <p:nvPr/>
        </p:nvSpPr>
        <p:spPr>
          <a:xfrm>
            <a:off x="3260785" y="3198050"/>
            <a:ext cx="667170" cy="369332"/>
          </a:xfrm>
          <a:prstGeom prst="rect">
            <a:avLst/>
          </a:prstGeom>
          <a:noFill/>
        </p:spPr>
        <p:txBody>
          <a:bodyPr wrap="none" rtlCol="0">
            <a:spAutoFit/>
          </a:bodyPr>
          <a:lstStyle/>
          <a:p>
            <a:r>
              <a:rPr lang="en-US" dirty="0"/>
              <a:t>Fluor</a:t>
            </a:r>
          </a:p>
        </p:txBody>
      </p:sp>
      <p:sp>
        <p:nvSpPr>
          <p:cNvPr id="14" name="TextBox 13">
            <a:extLst>
              <a:ext uri="{FF2B5EF4-FFF2-40B4-BE49-F238E27FC236}">
                <a16:creationId xmlns:a16="http://schemas.microsoft.com/office/drawing/2014/main" id="{F46405DC-46ED-1320-0527-9DC7126206FB}"/>
              </a:ext>
            </a:extLst>
          </p:cNvPr>
          <p:cNvSpPr txBox="1"/>
          <p:nvPr/>
        </p:nvSpPr>
        <p:spPr>
          <a:xfrm>
            <a:off x="5946633" y="3178447"/>
            <a:ext cx="1130438" cy="369332"/>
          </a:xfrm>
          <a:prstGeom prst="rect">
            <a:avLst/>
          </a:prstGeom>
          <a:noFill/>
        </p:spPr>
        <p:txBody>
          <a:bodyPr wrap="none" rtlCol="0">
            <a:spAutoFit/>
          </a:bodyPr>
          <a:lstStyle/>
          <a:p>
            <a:r>
              <a:rPr lang="en-US" dirty="0"/>
              <a:t>Non-Fluor</a:t>
            </a:r>
          </a:p>
        </p:txBody>
      </p:sp>
      <p:sp>
        <p:nvSpPr>
          <p:cNvPr id="5" name="TextBox 4">
            <a:extLst>
              <a:ext uri="{FF2B5EF4-FFF2-40B4-BE49-F238E27FC236}">
                <a16:creationId xmlns:a16="http://schemas.microsoft.com/office/drawing/2014/main" id="{6B1466C6-9D87-83FD-4E83-A5ED472E53C8}"/>
              </a:ext>
            </a:extLst>
          </p:cNvPr>
          <p:cNvSpPr txBox="1"/>
          <p:nvPr/>
        </p:nvSpPr>
        <p:spPr>
          <a:xfrm>
            <a:off x="734920" y="2444401"/>
            <a:ext cx="1740861" cy="369332"/>
          </a:xfrm>
          <a:prstGeom prst="rect">
            <a:avLst/>
          </a:prstGeom>
          <a:noFill/>
        </p:spPr>
        <p:txBody>
          <a:bodyPr wrap="none" rtlCol="0">
            <a:spAutoFit/>
          </a:bodyPr>
          <a:lstStyle/>
          <a:p>
            <a:r>
              <a:rPr lang="en-US" dirty="0"/>
              <a:t>End Point Model</a:t>
            </a:r>
          </a:p>
        </p:txBody>
      </p:sp>
      <p:sp>
        <p:nvSpPr>
          <p:cNvPr id="12" name="TextBox 11">
            <a:extLst>
              <a:ext uri="{FF2B5EF4-FFF2-40B4-BE49-F238E27FC236}">
                <a16:creationId xmlns:a16="http://schemas.microsoft.com/office/drawing/2014/main" id="{D08CFFB0-960C-D770-E9F9-AEBFAE86C840}"/>
              </a:ext>
            </a:extLst>
          </p:cNvPr>
          <p:cNvSpPr txBox="1"/>
          <p:nvPr/>
        </p:nvSpPr>
        <p:spPr>
          <a:xfrm>
            <a:off x="2389516" y="3905767"/>
            <a:ext cx="5777351" cy="646331"/>
          </a:xfrm>
          <a:prstGeom prst="rect">
            <a:avLst/>
          </a:prstGeom>
          <a:noFill/>
        </p:spPr>
        <p:txBody>
          <a:bodyPr wrap="none" rtlCol="0">
            <a:spAutoFit/>
          </a:bodyPr>
          <a:lstStyle/>
          <a:p>
            <a:pPr marL="285750" indent="-285750">
              <a:buFont typeface="Arial" panose="020B0604020202020204" pitchFamily="34" charset="0"/>
              <a:buChar char="•"/>
            </a:pPr>
            <a:r>
              <a:rPr lang="en-US" dirty="0"/>
              <a:t>This model cannot explain why second decay peak arises</a:t>
            </a:r>
          </a:p>
          <a:p>
            <a:pPr marL="285750" indent="-285750">
              <a:buFont typeface="Arial" panose="020B0604020202020204" pitchFamily="34" charset="0"/>
              <a:buChar char="•"/>
            </a:pPr>
            <a:r>
              <a:rPr lang="en-US" dirty="0"/>
              <a:t>I was told the reaction contained an intermediate though</a:t>
            </a:r>
          </a:p>
        </p:txBody>
      </p:sp>
      <p:sp>
        <p:nvSpPr>
          <p:cNvPr id="17" name="Rectangle 16">
            <a:extLst>
              <a:ext uri="{FF2B5EF4-FFF2-40B4-BE49-F238E27FC236}">
                <a16:creationId xmlns:a16="http://schemas.microsoft.com/office/drawing/2014/main" id="{4DD4B1CC-4AB6-E2B6-2F41-E653A87D181A}"/>
              </a:ext>
            </a:extLst>
          </p:cNvPr>
          <p:cNvSpPr/>
          <p:nvPr/>
        </p:nvSpPr>
        <p:spPr>
          <a:xfrm>
            <a:off x="1708029"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18" name="Straight Arrow Connector 17">
            <a:extLst>
              <a:ext uri="{FF2B5EF4-FFF2-40B4-BE49-F238E27FC236}">
                <a16:creationId xmlns:a16="http://schemas.microsoft.com/office/drawing/2014/main" id="{21A8183B-8020-1D51-710C-FEC22E5B53BA}"/>
              </a:ext>
            </a:extLst>
          </p:cNvPr>
          <p:cNvCxnSpPr/>
          <p:nvPr/>
        </p:nvCxnSpPr>
        <p:spPr>
          <a:xfrm>
            <a:off x="3071003" y="5278312"/>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8DEC3A-7C8C-DA44-3653-3369A2603594}"/>
              </a:ext>
            </a:extLst>
          </p:cNvPr>
          <p:cNvSpPr txBox="1"/>
          <p:nvPr/>
        </p:nvSpPr>
        <p:spPr>
          <a:xfrm>
            <a:off x="3321169" y="4993640"/>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20" name="Rectangle 19">
            <a:extLst>
              <a:ext uri="{FF2B5EF4-FFF2-40B4-BE49-F238E27FC236}">
                <a16:creationId xmlns:a16="http://schemas.microsoft.com/office/drawing/2014/main" id="{EF2FC67F-5075-2E68-A505-070DA51D2CEC}"/>
              </a:ext>
            </a:extLst>
          </p:cNvPr>
          <p:cNvSpPr/>
          <p:nvPr/>
        </p:nvSpPr>
        <p:spPr>
          <a:xfrm>
            <a:off x="4553655"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epoxide</a:t>
            </a:r>
          </a:p>
        </p:txBody>
      </p:sp>
      <p:sp>
        <p:nvSpPr>
          <p:cNvPr id="21" name="Rectangle 20">
            <a:extLst>
              <a:ext uri="{FF2B5EF4-FFF2-40B4-BE49-F238E27FC236}">
                <a16:creationId xmlns:a16="http://schemas.microsoft.com/office/drawing/2014/main" id="{5E389BE9-E93D-132E-C30F-6EB126C5F7FA}"/>
              </a:ext>
            </a:extLst>
          </p:cNvPr>
          <p:cNvSpPr/>
          <p:nvPr/>
        </p:nvSpPr>
        <p:spPr>
          <a:xfrm>
            <a:off x="7399281"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vicinal diol</a:t>
            </a:r>
          </a:p>
        </p:txBody>
      </p:sp>
      <p:cxnSp>
        <p:nvCxnSpPr>
          <p:cNvPr id="22" name="Straight Arrow Connector 21">
            <a:extLst>
              <a:ext uri="{FF2B5EF4-FFF2-40B4-BE49-F238E27FC236}">
                <a16:creationId xmlns:a16="http://schemas.microsoft.com/office/drawing/2014/main" id="{F22D7D45-E952-79AE-F9A6-091E064D3AC8}"/>
              </a:ext>
            </a:extLst>
          </p:cNvPr>
          <p:cNvCxnSpPr/>
          <p:nvPr/>
        </p:nvCxnSpPr>
        <p:spPr>
          <a:xfrm>
            <a:off x="5916629" y="5266811"/>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3B059D-0DD6-34BC-CFF6-90352BD00F2C}"/>
              </a:ext>
            </a:extLst>
          </p:cNvPr>
          <p:cNvSpPr txBox="1"/>
          <p:nvPr/>
        </p:nvSpPr>
        <p:spPr>
          <a:xfrm>
            <a:off x="6166795" y="4897479"/>
            <a:ext cx="596638" cy="369332"/>
          </a:xfrm>
          <a:prstGeom prst="rect">
            <a:avLst/>
          </a:prstGeom>
          <a:noFill/>
        </p:spPr>
        <p:txBody>
          <a:bodyPr wrap="none" rtlCol="0">
            <a:spAutoFit/>
          </a:bodyPr>
          <a:lstStyle/>
          <a:p>
            <a:r>
              <a:rPr lang="en-US" dirty="0"/>
              <a:t>+OH</a:t>
            </a:r>
          </a:p>
        </p:txBody>
      </p:sp>
      <p:sp>
        <p:nvSpPr>
          <p:cNvPr id="24" name="TextBox 23">
            <a:extLst>
              <a:ext uri="{FF2B5EF4-FFF2-40B4-BE49-F238E27FC236}">
                <a16:creationId xmlns:a16="http://schemas.microsoft.com/office/drawing/2014/main" id="{23E599EB-18A4-7ECC-BA8A-C5CDED859C08}"/>
              </a:ext>
            </a:extLst>
          </p:cNvPr>
          <p:cNvSpPr txBox="1"/>
          <p:nvPr/>
        </p:nvSpPr>
        <p:spPr>
          <a:xfrm>
            <a:off x="1984075" y="5847295"/>
            <a:ext cx="667170" cy="369332"/>
          </a:xfrm>
          <a:prstGeom prst="rect">
            <a:avLst/>
          </a:prstGeom>
          <a:noFill/>
        </p:spPr>
        <p:txBody>
          <a:bodyPr wrap="none" rtlCol="0">
            <a:spAutoFit/>
          </a:bodyPr>
          <a:lstStyle/>
          <a:p>
            <a:r>
              <a:rPr lang="en-US" dirty="0"/>
              <a:t>Fluor</a:t>
            </a:r>
          </a:p>
        </p:txBody>
      </p:sp>
      <p:sp>
        <p:nvSpPr>
          <p:cNvPr id="25" name="TextBox 24">
            <a:extLst>
              <a:ext uri="{FF2B5EF4-FFF2-40B4-BE49-F238E27FC236}">
                <a16:creationId xmlns:a16="http://schemas.microsoft.com/office/drawing/2014/main" id="{084113B6-9FC1-C599-6767-62E78419F504}"/>
              </a:ext>
            </a:extLst>
          </p:cNvPr>
          <p:cNvSpPr txBox="1"/>
          <p:nvPr/>
        </p:nvSpPr>
        <p:spPr>
          <a:xfrm>
            <a:off x="4650003" y="5845881"/>
            <a:ext cx="1237839" cy="369332"/>
          </a:xfrm>
          <a:prstGeom prst="rect">
            <a:avLst/>
          </a:prstGeom>
          <a:noFill/>
        </p:spPr>
        <p:txBody>
          <a:bodyPr wrap="none" rtlCol="0">
            <a:spAutoFit/>
          </a:bodyPr>
          <a:lstStyle/>
          <a:p>
            <a:r>
              <a:rPr lang="en-US" dirty="0"/>
              <a:t>Non-Fluor?</a:t>
            </a:r>
          </a:p>
        </p:txBody>
      </p:sp>
      <p:sp>
        <p:nvSpPr>
          <p:cNvPr id="26" name="TextBox 25">
            <a:extLst>
              <a:ext uri="{FF2B5EF4-FFF2-40B4-BE49-F238E27FC236}">
                <a16:creationId xmlns:a16="http://schemas.microsoft.com/office/drawing/2014/main" id="{E4A4243E-F307-D952-E29B-D616F9C2E2B9}"/>
              </a:ext>
            </a:extLst>
          </p:cNvPr>
          <p:cNvSpPr txBox="1"/>
          <p:nvPr/>
        </p:nvSpPr>
        <p:spPr>
          <a:xfrm>
            <a:off x="7541998" y="5847295"/>
            <a:ext cx="1130438" cy="369332"/>
          </a:xfrm>
          <a:prstGeom prst="rect">
            <a:avLst/>
          </a:prstGeom>
          <a:noFill/>
        </p:spPr>
        <p:txBody>
          <a:bodyPr wrap="none" rtlCol="0">
            <a:spAutoFit/>
          </a:bodyPr>
          <a:lstStyle/>
          <a:p>
            <a:r>
              <a:rPr lang="en-US" dirty="0"/>
              <a:t>Non-Fluor</a:t>
            </a:r>
          </a:p>
        </p:txBody>
      </p:sp>
      <p:sp>
        <p:nvSpPr>
          <p:cNvPr id="27" name="TextBox 26">
            <a:extLst>
              <a:ext uri="{FF2B5EF4-FFF2-40B4-BE49-F238E27FC236}">
                <a16:creationId xmlns:a16="http://schemas.microsoft.com/office/drawing/2014/main" id="{86FE13BF-D92C-B5F7-1CF5-226BC34DAD45}"/>
              </a:ext>
            </a:extLst>
          </p:cNvPr>
          <p:cNvSpPr txBox="1"/>
          <p:nvPr/>
        </p:nvSpPr>
        <p:spPr>
          <a:xfrm>
            <a:off x="1708029" y="6455446"/>
            <a:ext cx="7415043" cy="369332"/>
          </a:xfrm>
          <a:prstGeom prst="rect">
            <a:avLst/>
          </a:prstGeom>
          <a:noFill/>
        </p:spPr>
        <p:txBody>
          <a:bodyPr wrap="none" rtlCol="0">
            <a:spAutoFit/>
          </a:bodyPr>
          <a:lstStyle/>
          <a:p>
            <a:r>
              <a:rPr lang="en-US" dirty="0"/>
              <a:t>Fluorescence is my reporter for the reaction. What is the Fluor of each state? </a:t>
            </a:r>
          </a:p>
        </p:txBody>
      </p:sp>
    </p:spTree>
    <p:extLst>
      <p:ext uri="{BB962C8B-B14F-4D97-AF65-F5344CB8AC3E}">
        <p14:creationId xmlns:p14="http://schemas.microsoft.com/office/powerpoint/2010/main" val="22509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9" grpId="0"/>
      <p:bldP spid="20" grpId="0" animBg="1"/>
      <p:bldP spid="21" grpId="0" animBg="1"/>
      <p:bldP spid="23" grpId="0"/>
      <p:bldP spid="24" grpId="0"/>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BD77-2D38-E8FB-7532-AFC5631CFCB2}"/>
              </a:ext>
            </a:extLst>
          </p:cNvPr>
          <p:cNvSpPr>
            <a:spLocks noGrp="1"/>
          </p:cNvSpPr>
          <p:nvPr>
            <p:ph type="title"/>
          </p:nvPr>
        </p:nvSpPr>
        <p:spPr>
          <a:xfrm>
            <a:off x="838200" y="365125"/>
            <a:ext cx="10515600" cy="678671"/>
          </a:xfrm>
        </p:spPr>
        <p:txBody>
          <a:bodyPr>
            <a:normAutofit fontScale="90000"/>
          </a:bodyPr>
          <a:lstStyle/>
          <a:p>
            <a:r>
              <a:rPr lang="en-US" dirty="0"/>
              <a:t>Discussion	</a:t>
            </a:r>
          </a:p>
        </p:txBody>
      </p:sp>
      <p:sp>
        <p:nvSpPr>
          <p:cNvPr id="3" name="Content Placeholder 2">
            <a:extLst>
              <a:ext uri="{FF2B5EF4-FFF2-40B4-BE49-F238E27FC236}">
                <a16:creationId xmlns:a16="http://schemas.microsoft.com/office/drawing/2014/main" id="{6E7552F4-E514-DCA3-7ADF-B97CA6E7DB5C}"/>
              </a:ext>
            </a:extLst>
          </p:cNvPr>
          <p:cNvSpPr>
            <a:spLocks noGrp="1"/>
          </p:cNvSpPr>
          <p:nvPr>
            <p:ph idx="1"/>
          </p:nvPr>
        </p:nvSpPr>
        <p:spPr>
          <a:xfrm>
            <a:off x="548495" y="1065002"/>
            <a:ext cx="11307793" cy="932373"/>
          </a:xfrm>
        </p:spPr>
        <p:txBody>
          <a:bodyPr>
            <a:normAutofit/>
          </a:bodyPr>
          <a:lstStyle/>
          <a:p>
            <a:r>
              <a:rPr lang="en-US" sz="2000" dirty="0"/>
              <a:t>Its obvious that </a:t>
            </a:r>
            <a:r>
              <a:rPr lang="en-US" sz="2000" dirty="0" err="1"/>
              <a:t>mCPBA</a:t>
            </a:r>
            <a:r>
              <a:rPr lang="en-US" sz="2000" dirty="0"/>
              <a:t> with A488 is a first order reaction, but it gains a second decay term between states of 1mM and 5mM. How could this be? Here is a hypothesis:</a:t>
            </a:r>
          </a:p>
          <a:p>
            <a:pPr marL="0" indent="0">
              <a:buNone/>
            </a:pPr>
            <a:endParaRPr lang="en-US" sz="2000" dirty="0"/>
          </a:p>
        </p:txBody>
      </p:sp>
      <p:sp>
        <p:nvSpPr>
          <p:cNvPr id="4" name="Rectangle 3">
            <a:extLst>
              <a:ext uri="{FF2B5EF4-FFF2-40B4-BE49-F238E27FC236}">
                <a16:creationId xmlns:a16="http://schemas.microsoft.com/office/drawing/2014/main" id="{F98D7D9C-F7D5-AE62-13E7-BDB436A1F2D3}"/>
              </a:ext>
            </a:extLst>
          </p:cNvPr>
          <p:cNvSpPr/>
          <p:nvPr/>
        </p:nvSpPr>
        <p:spPr>
          <a:xfrm>
            <a:off x="2984739"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6" name="Straight Arrow Connector 5">
            <a:extLst>
              <a:ext uri="{FF2B5EF4-FFF2-40B4-BE49-F238E27FC236}">
                <a16:creationId xmlns:a16="http://schemas.microsoft.com/office/drawing/2014/main" id="{0224BA97-B630-D2A9-27AB-6DFA675753D9}"/>
              </a:ext>
            </a:extLst>
          </p:cNvPr>
          <p:cNvCxnSpPr/>
          <p:nvPr/>
        </p:nvCxnSpPr>
        <p:spPr>
          <a:xfrm>
            <a:off x="4347713" y="2629067"/>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28D8D5-8107-15EE-18A6-59C2EA6CC839}"/>
              </a:ext>
            </a:extLst>
          </p:cNvPr>
          <p:cNvSpPr txBox="1"/>
          <p:nvPr/>
        </p:nvSpPr>
        <p:spPr>
          <a:xfrm>
            <a:off x="4597879" y="2344395"/>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8" name="Rectangle 7">
            <a:extLst>
              <a:ext uri="{FF2B5EF4-FFF2-40B4-BE49-F238E27FC236}">
                <a16:creationId xmlns:a16="http://schemas.microsoft.com/office/drawing/2014/main" id="{C61E91E0-6329-76B9-8BC8-9BACD8FCA33A}"/>
              </a:ext>
            </a:extLst>
          </p:cNvPr>
          <p:cNvSpPr/>
          <p:nvPr/>
        </p:nvSpPr>
        <p:spPr>
          <a:xfrm>
            <a:off x="5830365" y="2223625"/>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Chemically Altered A488</a:t>
            </a:r>
          </a:p>
        </p:txBody>
      </p:sp>
      <p:sp>
        <p:nvSpPr>
          <p:cNvPr id="13" name="TextBox 12">
            <a:extLst>
              <a:ext uri="{FF2B5EF4-FFF2-40B4-BE49-F238E27FC236}">
                <a16:creationId xmlns:a16="http://schemas.microsoft.com/office/drawing/2014/main" id="{442771DF-4AB8-2A61-DAF8-044E6900D825}"/>
              </a:ext>
            </a:extLst>
          </p:cNvPr>
          <p:cNvSpPr txBox="1"/>
          <p:nvPr/>
        </p:nvSpPr>
        <p:spPr>
          <a:xfrm>
            <a:off x="3260785" y="3198050"/>
            <a:ext cx="667170" cy="369332"/>
          </a:xfrm>
          <a:prstGeom prst="rect">
            <a:avLst/>
          </a:prstGeom>
          <a:noFill/>
        </p:spPr>
        <p:txBody>
          <a:bodyPr wrap="none" rtlCol="0">
            <a:spAutoFit/>
          </a:bodyPr>
          <a:lstStyle/>
          <a:p>
            <a:r>
              <a:rPr lang="en-US" dirty="0"/>
              <a:t>Fluor</a:t>
            </a:r>
          </a:p>
        </p:txBody>
      </p:sp>
      <p:sp>
        <p:nvSpPr>
          <p:cNvPr id="14" name="TextBox 13">
            <a:extLst>
              <a:ext uri="{FF2B5EF4-FFF2-40B4-BE49-F238E27FC236}">
                <a16:creationId xmlns:a16="http://schemas.microsoft.com/office/drawing/2014/main" id="{F46405DC-46ED-1320-0527-9DC7126206FB}"/>
              </a:ext>
            </a:extLst>
          </p:cNvPr>
          <p:cNvSpPr txBox="1"/>
          <p:nvPr/>
        </p:nvSpPr>
        <p:spPr>
          <a:xfrm>
            <a:off x="5946633" y="3178447"/>
            <a:ext cx="1130438" cy="369332"/>
          </a:xfrm>
          <a:prstGeom prst="rect">
            <a:avLst/>
          </a:prstGeom>
          <a:noFill/>
        </p:spPr>
        <p:txBody>
          <a:bodyPr wrap="none" rtlCol="0">
            <a:spAutoFit/>
          </a:bodyPr>
          <a:lstStyle/>
          <a:p>
            <a:r>
              <a:rPr lang="en-US" dirty="0"/>
              <a:t>Non-Fluor</a:t>
            </a:r>
          </a:p>
        </p:txBody>
      </p:sp>
      <p:sp>
        <p:nvSpPr>
          <p:cNvPr id="5" name="TextBox 4">
            <a:extLst>
              <a:ext uri="{FF2B5EF4-FFF2-40B4-BE49-F238E27FC236}">
                <a16:creationId xmlns:a16="http://schemas.microsoft.com/office/drawing/2014/main" id="{6B1466C6-9D87-83FD-4E83-A5ED472E53C8}"/>
              </a:ext>
            </a:extLst>
          </p:cNvPr>
          <p:cNvSpPr txBox="1"/>
          <p:nvPr/>
        </p:nvSpPr>
        <p:spPr>
          <a:xfrm>
            <a:off x="734920" y="2444401"/>
            <a:ext cx="1740861" cy="369332"/>
          </a:xfrm>
          <a:prstGeom prst="rect">
            <a:avLst/>
          </a:prstGeom>
          <a:noFill/>
        </p:spPr>
        <p:txBody>
          <a:bodyPr wrap="none" rtlCol="0">
            <a:spAutoFit/>
          </a:bodyPr>
          <a:lstStyle/>
          <a:p>
            <a:r>
              <a:rPr lang="en-US" dirty="0"/>
              <a:t>End Point Model</a:t>
            </a:r>
          </a:p>
        </p:txBody>
      </p:sp>
      <p:sp>
        <p:nvSpPr>
          <p:cNvPr id="12" name="TextBox 11">
            <a:extLst>
              <a:ext uri="{FF2B5EF4-FFF2-40B4-BE49-F238E27FC236}">
                <a16:creationId xmlns:a16="http://schemas.microsoft.com/office/drawing/2014/main" id="{D08CFFB0-960C-D770-E9F9-AEBFAE86C840}"/>
              </a:ext>
            </a:extLst>
          </p:cNvPr>
          <p:cNvSpPr txBox="1"/>
          <p:nvPr/>
        </p:nvSpPr>
        <p:spPr>
          <a:xfrm>
            <a:off x="2389516" y="3905767"/>
            <a:ext cx="5777351" cy="646331"/>
          </a:xfrm>
          <a:prstGeom prst="rect">
            <a:avLst/>
          </a:prstGeom>
          <a:noFill/>
        </p:spPr>
        <p:txBody>
          <a:bodyPr wrap="none" rtlCol="0">
            <a:spAutoFit/>
          </a:bodyPr>
          <a:lstStyle/>
          <a:p>
            <a:pPr marL="285750" indent="-285750">
              <a:buFont typeface="Arial" panose="020B0604020202020204" pitchFamily="34" charset="0"/>
              <a:buChar char="•"/>
            </a:pPr>
            <a:r>
              <a:rPr lang="en-US" dirty="0"/>
              <a:t>This model cannot explain why second decay peak arises</a:t>
            </a:r>
          </a:p>
          <a:p>
            <a:pPr marL="285750" indent="-285750">
              <a:buFont typeface="Arial" panose="020B0604020202020204" pitchFamily="34" charset="0"/>
              <a:buChar char="•"/>
            </a:pPr>
            <a:r>
              <a:rPr lang="en-US" dirty="0"/>
              <a:t>I was told the reaction contained an intermediate though</a:t>
            </a:r>
          </a:p>
        </p:txBody>
      </p:sp>
      <p:sp>
        <p:nvSpPr>
          <p:cNvPr id="17" name="Rectangle 16">
            <a:extLst>
              <a:ext uri="{FF2B5EF4-FFF2-40B4-BE49-F238E27FC236}">
                <a16:creationId xmlns:a16="http://schemas.microsoft.com/office/drawing/2014/main" id="{4DD4B1CC-4AB6-E2B6-2F41-E653A87D181A}"/>
              </a:ext>
            </a:extLst>
          </p:cNvPr>
          <p:cNvSpPr/>
          <p:nvPr/>
        </p:nvSpPr>
        <p:spPr>
          <a:xfrm>
            <a:off x="1708029"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a:t>
            </a:r>
          </a:p>
        </p:txBody>
      </p:sp>
      <p:cxnSp>
        <p:nvCxnSpPr>
          <p:cNvPr id="18" name="Straight Arrow Connector 17">
            <a:extLst>
              <a:ext uri="{FF2B5EF4-FFF2-40B4-BE49-F238E27FC236}">
                <a16:creationId xmlns:a16="http://schemas.microsoft.com/office/drawing/2014/main" id="{21A8183B-8020-1D51-710C-FEC22E5B53BA}"/>
              </a:ext>
            </a:extLst>
          </p:cNvPr>
          <p:cNvCxnSpPr/>
          <p:nvPr/>
        </p:nvCxnSpPr>
        <p:spPr>
          <a:xfrm>
            <a:off x="3071003" y="5278312"/>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E18DEC3A-7C8C-DA44-3653-3369A2603594}"/>
              </a:ext>
            </a:extLst>
          </p:cNvPr>
          <p:cNvSpPr txBox="1"/>
          <p:nvPr/>
        </p:nvSpPr>
        <p:spPr>
          <a:xfrm>
            <a:off x="3321169" y="4993640"/>
            <a:ext cx="982320" cy="369332"/>
          </a:xfrm>
          <a:prstGeom prst="rect">
            <a:avLst/>
          </a:prstGeom>
          <a:noFill/>
        </p:spPr>
        <p:txBody>
          <a:bodyPr wrap="none" rtlCol="0">
            <a:spAutoFit/>
          </a:bodyPr>
          <a:lstStyle/>
          <a:p>
            <a:r>
              <a:rPr lang="en-US" dirty="0"/>
              <a:t>+</a:t>
            </a:r>
            <a:r>
              <a:rPr lang="en-US" dirty="0" err="1"/>
              <a:t>mCPBA</a:t>
            </a:r>
            <a:endParaRPr lang="en-US" dirty="0"/>
          </a:p>
        </p:txBody>
      </p:sp>
      <p:sp>
        <p:nvSpPr>
          <p:cNvPr id="20" name="Rectangle 19">
            <a:extLst>
              <a:ext uri="{FF2B5EF4-FFF2-40B4-BE49-F238E27FC236}">
                <a16:creationId xmlns:a16="http://schemas.microsoft.com/office/drawing/2014/main" id="{EF2FC67F-5075-2E68-A505-070DA51D2CEC}"/>
              </a:ext>
            </a:extLst>
          </p:cNvPr>
          <p:cNvSpPr/>
          <p:nvPr/>
        </p:nvSpPr>
        <p:spPr>
          <a:xfrm>
            <a:off x="4553655"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epoxide</a:t>
            </a:r>
          </a:p>
        </p:txBody>
      </p:sp>
      <p:sp>
        <p:nvSpPr>
          <p:cNvPr id="21" name="Rectangle 20">
            <a:extLst>
              <a:ext uri="{FF2B5EF4-FFF2-40B4-BE49-F238E27FC236}">
                <a16:creationId xmlns:a16="http://schemas.microsoft.com/office/drawing/2014/main" id="{5E389BE9-E93D-132E-C30F-6EB126C5F7FA}"/>
              </a:ext>
            </a:extLst>
          </p:cNvPr>
          <p:cNvSpPr/>
          <p:nvPr/>
        </p:nvSpPr>
        <p:spPr>
          <a:xfrm>
            <a:off x="7399281" y="4872870"/>
            <a:ext cx="1362974" cy="871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A488 vicinal diol</a:t>
            </a:r>
          </a:p>
        </p:txBody>
      </p:sp>
      <p:cxnSp>
        <p:nvCxnSpPr>
          <p:cNvPr id="22" name="Straight Arrow Connector 21">
            <a:extLst>
              <a:ext uri="{FF2B5EF4-FFF2-40B4-BE49-F238E27FC236}">
                <a16:creationId xmlns:a16="http://schemas.microsoft.com/office/drawing/2014/main" id="{F22D7D45-E952-79AE-F9A6-091E064D3AC8}"/>
              </a:ext>
            </a:extLst>
          </p:cNvPr>
          <p:cNvCxnSpPr/>
          <p:nvPr/>
        </p:nvCxnSpPr>
        <p:spPr>
          <a:xfrm>
            <a:off x="5916629" y="5266811"/>
            <a:ext cx="14061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73B059D-0DD6-34BC-CFF6-90352BD00F2C}"/>
              </a:ext>
            </a:extLst>
          </p:cNvPr>
          <p:cNvSpPr txBox="1"/>
          <p:nvPr/>
        </p:nvSpPr>
        <p:spPr>
          <a:xfrm>
            <a:off x="6166795" y="4897479"/>
            <a:ext cx="596638" cy="369332"/>
          </a:xfrm>
          <a:prstGeom prst="rect">
            <a:avLst/>
          </a:prstGeom>
          <a:noFill/>
        </p:spPr>
        <p:txBody>
          <a:bodyPr wrap="none" rtlCol="0">
            <a:spAutoFit/>
          </a:bodyPr>
          <a:lstStyle/>
          <a:p>
            <a:r>
              <a:rPr lang="en-US" dirty="0"/>
              <a:t>+OH</a:t>
            </a:r>
          </a:p>
        </p:txBody>
      </p:sp>
      <p:sp>
        <p:nvSpPr>
          <p:cNvPr id="24" name="TextBox 23">
            <a:extLst>
              <a:ext uri="{FF2B5EF4-FFF2-40B4-BE49-F238E27FC236}">
                <a16:creationId xmlns:a16="http://schemas.microsoft.com/office/drawing/2014/main" id="{23E599EB-18A4-7ECC-BA8A-C5CDED859C08}"/>
              </a:ext>
            </a:extLst>
          </p:cNvPr>
          <p:cNvSpPr txBox="1"/>
          <p:nvPr/>
        </p:nvSpPr>
        <p:spPr>
          <a:xfrm>
            <a:off x="1984075" y="5847295"/>
            <a:ext cx="667170" cy="369332"/>
          </a:xfrm>
          <a:prstGeom prst="rect">
            <a:avLst/>
          </a:prstGeom>
          <a:noFill/>
        </p:spPr>
        <p:txBody>
          <a:bodyPr wrap="none" rtlCol="0">
            <a:spAutoFit/>
          </a:bodyPr>
          <a:lstStyle/>
          <a:p>
            <a:r>
              <a:rPr lang="en-US" dirty="0"/>
              <a:t>Fluor</a:t>
            </a:r>
          </a:p>
        </p:txBody>
      </p:sp>
      <p:sp>
        <p:nvSpPr>
          <p:cNvPr id="25" name="TextBox 24">
            <a:extLst>
              <a:ext uri="{FF2B5EF4-FFF2-40B4-BE49-F238E27FC236}">
                <a16:creationId xmlns:a16="http://schemas.microsoft.com/office/drawing/2014/main" id="{084113B6-9FC1-C599-6767-62E78419F504}"/>
              </a:ext>
            </a:extLst>
          </p:cNvPr>
          <p:cNvSpPr txBox="1"/>
          <p:nvPr/>
        </p:nvSpPr>
        <p:spPr>
          <a:xfrm>
            <a:off x="4650003" y="5845881"/>
            <a:ext cx="1317861" cy="369332"/>
          </a:xfrm>
          <a:prstGeom prst="rect">
            <a:avLst/>
          </a:prstGeom>
          <a:noFill/>
        </p:spPr>
        <p:txBody>
          <a:bodyPr wrap="none" rtlCol="0">
            <a:spAutoFit/>
          </a:bodyPr>
          <a:lstStyle/>
          <a:p>
            <a:r>
              <a:rPr lang="en-US" dirty="0"/>
              <a:t>Partial Fluor</a:t>
            </a:r>
          </a:p>
        </p:txBody>
      </p:sp>
      <p:sp>
        <p:nvSpPr>
          <p:cNvPr id="26" name="TextBox 25">
            <a:extLst>
              <a:ext uri="{FF2B5EF4-FFF2-40B4-BE49-F238E27FC236}">
                <a16:creationId xmlns:a16="http://schemas.microsoft.com/office/drawing/2014/main" id="{E4A4243E-F307-D952-E29B-D616F9C2E2B9}"/>
              </a:ext>
            </a:extLst>
          </p:cNvPr>
          <p:cNvSpPr txBox="1"/>
          <p:nvPr/>
        </p:nvSpPr>
        <p:spPr>
          <a:xfrm>
            <a:off x="7541998" y="5847295"/>
            <a:ext cx="1130438" cy="369332"/>
          </a:xfrm>
          <a:prstGeom prst="rect">
            <a:avLst/>
          </a:prstGeom>
          <a:noFill/>
        </p:spPr>
        <p:txBody>
          <a:bodyPr wrap="none" rtlCol="0">
            <a:spAutoFit/>
          </a:bodyPr>
          <a:lstStyle/>
          <a:p>
            <a:r>
              <a:rPr lang="en-US" dirty="0"/>
              <a:t>Non-Fluor</a:t>
            </a:r>
          </a:p>
        </p:txBody>
      </p:sp>
      <p:sp>
        <p:nvSpPr>
          <p:cNvPr id="27" name="TextBox 26">
            <a:extLst>
              <a:ext uri="{FF2B5EF4-FFF2-40B4-BE49-F238E27FC236}">
                <a16:creationId xmlns:a16="http://schemas.microsoft.com/office/drawing/2014/main" id="{86FE13BF-D92C-B5F7-1CF5-226BC34DAD45}"/>
              </a:ext>
            </a:extLst>
          </p:cNvPr>
          <p:cNvSpPr txBox="1"/>
          <p:nvPr/>
        </p:nvSpPr>
        <p:spPr>
          <a:xfrm>
            <a:off x="1708029" y="6455446"/>
            <a:ext cx="7415043" cy="369332"/>
          </a:xfrm>
          <a:prstGeom prst="rect">
            <a:avLst/>
          </a:prstGeom>
          <a:noFill/>
        </p:spPr>
        <p:txBody>
          <a:bodyPr wrap="none" rtlCol="0">
            <a:spAutoFit/>
          </a:bodyPr>
          <a:lstStyle/>
          <a:p>
            <a:r>
              <a:rPr lang="en-US" dirty="0"/>
              <a:t>Fluorescence is my reporter for the reaction. What is the Fluor of each state? </a:t>
            </a:r>
          </a:p>
        </p:txBody>
      </p:sp>
    </p:spTree>
    <p:extLst>
      <p:ext uri="{BB962C8B-B14F-4D97-AF65-F5344CB8AC3E}">
        <p14:creationId xmlns:p14="http://schemas.microsoft.com/office/powerpoint/2010/main" val="3145561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0020-EFEB-6BBC-1905-2AFB5FBE894E}"/>
              </a:ext>
            </a:extLst>
          </p:cNvPr>
          <p:cNvSpPr>
            <a:spLocks noGrp="1"/>
          </p:cNvSpPr>
          <p:nvPr>
            <p:ph type="title"/>
          </p:nvPr>
        </p:nvSpPr>
        <p:spPr>
          <a:xfrm>
            <a:off x="79076" y="0"/>
            <a:ext cx="10515600" cy="437132"/>
          </a:xfrm>
        </p:spPr>
        <p:txBody>
          <a:bodyPr>
            <a:normAutofit fontScale="90000"/>
          </a:bodyPr>
          <a:lstStyle/>
          <a:p>
            <a:r>
              <a:rPr lang="en-US" dirty="0"/>
              <a:t>Tau Chart</a:t>
            </a:r>
          </a:p>
        </p:txBody>
      </p:sp>
      <p:grpSp>
        <p:nvGrpSpPr>
          <p:cNvPr id="3" name="Group 2">
            <a:extLst>
              <a:ext uri="{FF2B5EF4-FFF2-40B4-BE49-F238E27FC236}">
                <a16:creationId xmlns:a16="http://schemas.microsoft.com/office/drawing/2014/main" id="{11506FA2-128B-D9A2-02C4-7D3C8095A45A}"/>
              </a:ext>
            </a:extLst>
          </p:cNvPr>
          <p:cNvGrpSpPr/>
          <p:nvPr/>
        </p:nvGrpSpPr>
        <p:grpSpPr>
          <a:xfrm>
            <a:off x="1160297" y="923636"/>
            <a:ext cx="9434379" cy="5373137"/>
            <a:chOff x="1191838" y="1215078"/>
            <a:chExt cx="9808324" cy="5488095"/>
          </a:xfrm>
        </p:grpSpPr>
        <p:graphicFrame>
          <p:nvGraphicFramePr>
            <p:cNvPr id="4" name="Object 3">
              <a:extLst>
                <a:ext uri="{FF2B5EF4-FFF2-40B4-BE49-F238E27FC236}">
                  <a16:creationId xmlns:a16="http://schemas.microsoft.com/office/drawing/2014/main" id="{FCDE9DB7-1291-5C3C-47E4-0BEF71300130}"/>
                </a:ext>
              </a:extLst>
            </p:cNvPr>
            <p:cNvGraphicFramePr>
              <a:graphicFrameLocks noChangeAspect="1"/>
            </p:cNvGraphicFramePr>
            <p:nvPr>
              <p:extLst>
                <p:ext uri="{D42A27DB-BD31-4B8C-83A1-F6EECF244321}">
                  <p14:modId xmlns:p14="http://schemas.microsoft.com/office/powerpoint/2010/main" val="1278363788"/>
                </p:ext>
              </p:extLst>
            </p:nvPr>
          </p:nvGraphicFramePr>
          <p:xfrm>
            <a:off x="1191838" y="1215078"/>
            <a:ext cx="9808324" cy="5488095"/>
          </p:xfrm>
          <a:graphic>
            <a:graphicData uri="http://schemas.openxmlformats.org/presentationml/2006/ole">
              <mc:AlternateContent xmlns:mc="http://schemas.openxmlformats.org/markup-compatibility/2006">
                <mc:Choice xmlns:v="urn:schemas-microsoft-com:vml" Requires="v">
                  <p:oleObj name="Bitmap Image" r:id="rId2" imgW="10639440" imgH="5952960" progId="PBrush">
                    <p:embed/>
                  </p:oleObj>
                </mc:Choice>
                <mc:Fallback>
                  <p:oleObj name="Bitmap Image" r:id="rId2" imgW="10639440" imgH="5952960" progId="PBrush">
                    <p:embed/>
                    <p:pic>
                      <p:nvPicPr>
                        <p:cNvPr id="4" name="Object 3">
                          <a:extLst>
                            <a:ext uri="{FF2B5EF4-FFF2-40B4-BE49-F238E27FC236}">
                              <a16:creationId xmlns:a16="http://schemas.microsoft.com/office/drawing/2014/main" id="{FCDE9DB7-1291-5C3C-47E4-0BEF71300130}"/>
                            </a:ext>
                          </a:extLst>
                        </p:cNvPr>
                        <p:cNvPicPr/>
                        <p:nvPr/>
                      </p:nvPicPr>
                      <p:blipFill>
                        <a:blip r:embed="rId3"/>
                        <a:stretch>
                          <a:fillRect/>
                        </a:stretch>
                      </p:blipFill>
                      <p:spPr>
                        <a:xfrm>
                          <a:off x="1191838" y="1215078"/>
                          <a:ext cx="9808324" cy="5488095"/>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BD602F36-4D19-7888-9E56-F7BF56D90756}"/>
                </a:ext>
              </a:extLst>
            </p:cNvPr>
            <p:cNvGrpSpPr/>
            <p:nvPr/>
          </p:nvGrpSpPr>
          <p:grpSpPr>
            <a:xfrm rot="16200000">
              <a:off x="3661963" y="3977449"/>
              <a:ext cx="2613804" cy="378945"/>
              <a:chOff x="1897811" y="793630"/>
              <a:chExt cx="2613804" cy="378945"/>
            </a:xfrm>
          </p:grpSpPr>
          <p:sp>
            <p:nvSpPr>
              <p:cNvPr id="5" name="Rectangle: Rounded Corners 4">
                <a:extLst>
                  <a:ext uri="{FF2B5EF4-FFF2-40B4-BE49-F238E27FC236}">
                    <a16:creationId xmlns:a16="http://schemas.microsoft.com/office/drawing/2014/main" id="{713EC6CC-7664-1638-179E-9713ECBA7BDA}"/>
                  </a:ext>
                </a:extLst>
              </p:cNvPr>
              <p:cNvSpPr/>
              <p:nvPr/>
            </p:nvSpPr>
            <p:spPr>
              <a:xfrm>
                <a:off x="1897811" y="793630"/>
                <a:ext cx="2613804" cy="33643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4910D7-1CD7-4A0F-1FD1-1CA96324F0FE}"/>
                  </a:ext>
                </a:extLst>
              </p:cNvPr>
              <p:cNvSpPr txBox="1"/>
              <p:nvPr/>
            </p:nvSpPr>
            <p:spPr>
              <a:xfrm>
                <a:off x="2127754" y="803243"/>
                <a:ext cx="2153923" cy="369332"/>
              </a:xfrm>
              <a:prstGeom prst="rect">
                <a:avLst/>
              </a:prstGeom>
              <a:noFill/>
            </p:spPr>
            <p:txBody>
              <a:bodyPr wrap="none" rtlCol="0">
                <a:spAutoFit/>
              </a:bodyPr>
              <a:lstStyle/>
              <a:p>
                <a:r>
                  <a:rPr lang="en-US" dirty="0"/>
                  <a:t>No Significant Bleach</a:t>
                </a:r>
              </a:p>
            </p:txBody>
          </p:sp>
        </p:grpSp>
        <p:grpSp>
          <p:nvGrpSpPr>
            <p:cNvPr id="9" name="Group 8">
              <a:extLst>
                <a:ext uri="{FF2B5EF4-FFF2-40B4-BE49-F238E27FC236}">
                  <a16:creationId xmlns:a16="http://schemas.microsoft.com/office/drawing/2014/main" id="{63A711DB-74F0-7246-7A43-6A546EB079B9}"/>
                </a:ext>
              </a:extLst>
            </p:cNvPr>
            <p:cNvGrpSpPr/>
            <p:nvPr/>
          </p:nvGrpSpPr>
          <p:grpSpPr>
            <a:xfrm rot="16200000">
              <a:off x="5190576" y="3977449"/>
              <a:ext cx="2613804" cy="378939"/>
              <a:chOff x="1897811" y="793630"/>
              <a:chExt cx="2613804" cy="378939"/>
            </a:xfrm>
          </p:grpSpPr>
          <p:sp>
            <p:nvSpPr>
              <p:cNvPr id="10" name="Rectangle: Rounded Corners 9">
                <a:extLst>
                  <a:ext uri="{FF2B5EF4-FFF2-40B4-BE49-F238E27FC236}">
                    <a16:creationId xmlns:a16="http://schemas.microsoft.com/office/drawing/2014/main" id="{D32554D3-2A54-E12D-B3AD-1C816E682DFF}"/>
                  </a:ext>
                </a:extLst>
              </p:cNvPr>
              <p:cNvSpPr/>
              <p:nvPr/>
            </p:nvSpPr>
            <p:spPr>
              <a:xfrm>
                <a:off x="1897811" y="793630"/>
                <a:ext cx="2613804" cy="33643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FA1A22-0C0A-DCB5-5E89-8CFF326B7879}"/>
                  </a:ext>
                </a:extLst>
              </p:cNvPr>
              <p:cNvSpPr txBox="1"/>
              <p:nvPr/>
            </p:nvSpPr>
            <p:spPr>
              <a:xfrm>
                <a:off x="2127751" y="803237"/>
                <a:ext cx="2153923" cy="369332"/>
              </a:xfrm>
              <a:prstGeom prst="rect">
                <a:avLst/>
              </a:prstGeom>
              <a:noFill/>
            </p:spPr>
            <p:txBody>
              <a:bodyPr wrap="none" rtlCol="0">
                <a:spAutoFit/>
              </a:bodyPr>
              <a:lstStyle/>
              <a:p>
                <a:r>
                  <a:rPr lang="en-US" dirty="0"/>
                  <a:t>No Significant Bleach</a:t>
                </a:r>
              </a:p>
            </p:txBody>
          </p:sp>
        </p:grpSp>
        <p:grpSp>
          <p:nvGrpSpPr>
            <p:cNvPr id="12" name="Group 11">
              <a:extLst>
                <a:ext uri="{FF2B5EF4-FFF2-40B4-BE49-F238E27FC236}">
                  <a16:creationId xmlns:a16="http://schemas.microsoft.com/office/drawing/2014/main" id="{614A943E-3B08-EE7D-5E1C-226755288D03}"/>
                </a:ext>
              </a:extLst>
            </p:cNvPr>
            <p:cNvGrpSpPr/>
            <p:nvPr/>
          </p:nvGrpSpPr>
          <p:grpSpPr>
            <a:xfrm rot="16200000">
              <a:off x="5965526" y="3977448"/>
              <a:ext cx="2613804" cy="378939"/>
              <a:chOff x="1897811" y="793630"/>
              <a:chExt cx="2613804" cy="378939"/>
            </a:xfrm>
          </p:grpSpPr>
          <p:sp>
            <p:nvSpPr>
              <p:cNvPr id="13" name="Rectangle: Rounded Corners 12">
                <a:extLst>
                  <a:ext uri="{FF2B5EF4-FFF2-40B4-BE49-F238E27FC236}">
                    <a16:creationId xmlns:a16="http://schemas.microsoft.com/office/drawing/2014/main" id="{D9EDC1A1-8185-F7D2-5C41-A440B8059934}"/>
                  </a:ext>
                </a:extLst>
              </p:cNvPr>
              <p:cNvSpPr/>
              <p:nvPr/>
            </p:nvSpPr>
            <p:spPr>
              <a:xfrm>
                <a:off x="1897811" y="793630"/>
                <a:ext cx="2613804" cy="33643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E81958F-102E-0AD8-4FC8-91562C4FC096}"/>
                  </a:ext>
                </a:extLst>
              </p:cNvPr>
              <p:cNvSpPr txBox="1"/>
              <p:nvPr/>
            </p:nvSpPr>
            <p:spPr>
              <a:xfrm>
                <a:off x="2127751" y="803237"/>
                <a:ext cx="2153923" cy="369332"/>
              </a:xfrm>
              <a:prstGeom prst="rect">
                <a:avLst/>
              </a:prstGeom>
              <a:noFill/>
            </p:spPr>
            <p:txBody>
              <a:bodyPr wrap="none" rtlCol="0">
                <a:spAutoFit/>
              </a:bodyPr>
              <a:lstStyle/>
              <a:p>
                <a:r>
                  <a:rPr lang="en-US" dirty="0"/>
                  <a:t>No Significant Bleach</a:t>
                </a:r>
              </a:p>
            </p:txBody>
          </p:sp>
        </p:grpSp>
      </p:grpSp>
    </p:spTree>
    <p:extLst>
      <p:ext uri="{BB962C8B-B14F-4D97-AF65-F5344CB8AC3E}">
        <p14:creationId xmlns:p14="http://schemas.microsoft.com/office/powerpoint/2010/main" val="568491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21B5-6E5F-7BDC-E68C-0EBE8B2F7F92}"/>
              </a:ext>
            </a:extLst>
          </p:cNvPr>
          <p:cNvSpPr>
            <a:spLocks noGrp="1"/>
          </p:cNvSpPr>
          <p:nvPr>
            <p:ph type="title"/>
          </p:nvPr>
        </p:nvSpPr>
        <p:spPr>
          <a:xfrm>
            <a:off x="838200" y="173486"/>
            <a:ext cx="10515600" cy="809925"/>
          </a:xfrm>
        </p:spPr>
        <p:txBody>
          <a:bodyPr/>
          <a:lstStyle/>
          <a:p>
            <a:r>
              <a:rPr lang="en-US" dirty="0"/>
              <a:t>Direct </a:t>
            </a:r>
            <a:r>
              <a:rPr lang="en-US" dirty="0" err="1"/>
              <a:t>Conj</a:t>
            </a:r>
            <a:r>
              <a:rPr lang="en-US" dirty="0"/>
              <a:t> Cycle 1 Observations and Video</a:t>
            </a:r>
          </a:p>
        </p:txBody>
      </p:sp>
      <p:pic>
        <p:nvPicPr>
          <p:cNvPr id="5" name="Picture 4" descr="A picture containing text, nature">
            <a:extLst>
              <a:ext uri="{FF2B5EF4-FFF2-40B4-BE49-F238E27FC236}">
                <a16:creationId xmlns:a16="http://schemas.microsoft.com/office/drawing/2014/main" id="{72A0941A-EBE4-FF07-200D-FADB570F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00" y="1246517"/>
            <a:ext cx="6504024" cy="3950898"/>
          </a:xfrm>
          <a:prstGeom prst="rect">
            <a:avLst/>
          </a:prstGeom>
        </p:spPr>
      </p:pic>
      <p:sp>
        <p:nvSpPr>
          <p:cNvPr id="6" name="TextBox 5">
            <a:extLst>
              <a:ext uri="{FF2B5EF4-FFF2-40B4-BE49-F238E27FC236}">
                <a16:creationId xmlns:a16="http://schemas.microsoft.com/office/drawing/2014/main" id="{250ABA09-86BE-7B50-9966-F8BCB1BE3BAC}"/>
              </a:ext>
            </a:extLst>
          </p:cNvPr>
          <p:cNvSpPr txBox="1"/>
          <p:nvPr/>
        </p:nvSpPr>
        <p:spPr>
          <a:xfrm>
            <a:off x="173966" y="5611483"/>
            <a:ext cx="11844068" cy="923330"/>
          </a:xfrm>
          <a:prstGeom prst="rect">
            <a:avLst/>
          </a:prstGeom>
          <a:noFill/>
        </p:spPr>
        <p:txBody>
          <a:bodyPr wrap="square" rtlCol="0">
            <a:spAutoFit/>
          </a:bodyPr>
          <a:lstStyle/>
          <a:p>
            <a:pPr marL="285750" indent="-285750">
              <a:buFont typeface="Arial" panose="020B0604020202020204" pitchFamily="34" charset="0"/>
              <a:buChar char="•"/>
            </a:pPr>
            <a:r>
              <a:rPr lang="en-US" dirty="0"/>
              <a:t>Image is of Alexa 647 Ezrin from 488 is leaking through. </a:t>
            </a:r>
          </a:p>
          <a:p>
            <a:pPr marL="285750" indent="-285750">
              <a:buFont typeface="Arial" panose="020B0604020202020204" pitchFamily="34" charset="0"/>
              <a:buChar char="•"/>
            </a:pPr>
            <a:r>
              <a:rPr lang="en-US" dirty="0"/>
              <a:t>Each frame is 5mins apart, 300ms exposure.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52984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21E0-A409-66AF-B253-DB62CEBD38E0}"/>
              </a:ext>
            </a:extLst>
          </p:cNvPr>
          <p:cNvSpPr>
            <a:spLocks noGrp="1"/>
          </p:cNvSpPr>
          <p:nvPr>
            <p:ph type="title"/>
          </p:nvPr>
        </p:nvSpPr>
        <p:spPr>
          <a:xfrm>
            <a:off x="838200" y="183971"/>
            <a:ext cx="10515600" cy="652792"/>
          </a:xfrm>
        </p:spPr>
        <p:txBody>
          <a:bodyPr>
            <a:normAutofit fontScale="90000"/>
          </a:bodyPr>
          <a:lstStyle/>
          <a:p>
            <a:r>
              <a:rPr lang="en-US" dirty="0"/>
              <a:t>Time Lapse Int Graph</a:t>
            </a:r>
          </a:p>
        </p:txBody>
      </p:sp>
      <p:graphicFrame>
        <p:nvGraphicFramePr>
          <p:cNvPr id="8" name="Object 7">
            <a:extLst>
              <a:ext uri="{FF2B5EF4-FFF2-40B4-BE49-F238E27FC236}">
                <a16:creationId xmlns:a16="http://schemas.microsoft.com/office/drawing/2014/main" id="{E94E9088-6F62-C533-B131-70BAFAFA7831}"/>
              </a:ext>
            </a:extLst>
          </p:cNvPr>
          <p:cNvGraphicFramePr>
            <a:graphicFrameLocks noChangeAspect="1"/>
          </p:cNvGraphicFramePr>
          <p:nvPr/>
        </p:nvGraphicFramePr>
        <p:xfrm>
          <a:off x="310494" y="919693"/>
          <a:ext cx="2295525" cy="3000375"/>
        </p:xfrm>
        <a:graphic>
          <a:graphicData uri="http://schemas.openxmlformats.org/presentationml/2006/ole">
            <mc:AlternateContent xmlns:mc="http://schemas.openxmlformats.org/markup-compatibility/2006">
              <mc:Choice xmlns:v="urn:schemas-microsoft-com:vml" Requires="v">
                <p:oleObj name="Bitmap Image" r:id="rId2" imgW="2295360" imgH="3000240" progId="PBrush">
                  <p:embed/>
                </p:oleObj>
              </mc:Choice>
              <mc:Fallback>
                <p:oleObj name="Bitmap Image" r:id="rId2" imgW="2295360" imgH="3000240" progId="PBrush">
                  <p:embed/>
                  <p:pic>
                    <p:nvPicPr>
                      <p:cNvPr id="8" name="Object 7">
                        <a:extLst>
                          <a:ext uri="{FF2B5EF4-FFF2-40B4-BE49-F238E27FC236}">
                            <a16:creationId xmlns:a16="http://schemas.microsoft.com/office/drawing/2014/main" id="{E94E9088-6F62-C533-B131-70BAFAFA7831}"/>
                          </a:ext>
                        </a:extLst>
                      </p:cNvPr>
                      <p:cNvPicPr/>
                      <p:nvPr/>
                    </p:nvPicPr>
                    <p:blipFill>
                      <a:blip r:embed="rId3"/>
                      <a:stretch>
                        <a:fillRect/>
                      </a:stretch>
                    </p:blipFill>
                    <p:spPr>
                      <a:xfrm>
                        <a:off x="310494" y="919693"/>
                        <a:ext cx="2295525" cy="3000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1ACFD609-F57B-0C7A-2711-DF26347028BE}"/>
              </a:ext>
            </a:extLst>
          </p:cNvPr>
          <p:cNvGraphicFramePr>
            <a:graphicFrameLocks noChangeAspect="1"/>
          </p:cNvGraphicFramePr>
          <p:nvPr/>
        </p:nvGraphicFramePr>
        <p:xfrm>
          <a:off x="2805562" y="829205"/>
          <a:ext cx="2457450" cy="3181350"/>
        </p:xfrm>
        <a:graphic>
          <a:graphicData uri="http://schemas.openxmlformats.org/presentationml/2006/ole">
            <mc:AlternateContent xmlns:mc="http://schemas.openxmlformats.org/markup-compatibility/2006">
              <mc:Choice xmlns:v="urn:schemas-microsoft-com:vml" Requires="v">
                <p:oleObj name="Bitmap Image" r:id="rId4" imgW="2457360" imgH="3181320" progId="PBrush">
                  <p:embed/>
                </p:oleObj>
              </mc:Choice>
              <mc:Fallback>
                <p:oleObj name="Bitmap Image" r:id="rId4" imgW="2457360" imgH="3181320" progId="PBrush">
                  <p:embed/>
                  <p:pic>
                    <p:nvPicPr>
                      <p:cNvPr id="9" name="Object 8">
                        <a:extLst>
                          <a:ext uri="{FF2B5EF4-FFF2-40B4-BE49-F238E27FC236}">
                            <a16:creationId xmlns:a16="http://schemas.microsoft.com/office/drawing/2014/main" id="{1ACFD609-F57B-0C7A-2711-DF26347028BE}"/>
                          </a:ext>
                        </a:extLst>
                      </p:cNvPr>
                      <p:cNvPicPr/>
                      <p:nvPr/>
                    </p:nvPicPr>
                    <p:blipFill>
                      <a:blip r:embed="rId5"/>
                      <a:stretch>
                        <a:fillRect/>
                      </a:stretch>
                    </p:blipFill>
                    <p:spPr>
                      <a:xfrm>
                        <a:off x="2805562" y="829205"/>
                        <a:ext cx="2457450" cy="318135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495B4AD8-93AC-3004-8815-ACA5D2EC4267}"/>
              </a:ext>
            </a:extLst>
          </p:cNvPr>
          <p:cNvSpPr txBox="1"/>
          <p:nvPr/>
        </p:nvSpPr>
        <p:spPr>
          <a:xfrm>
            <a:off x="310494" y="4192438"/>
            <a:ext cx="1044581" cy="369332"/>
          </a:xfrm>
          <a:prstGeom prst="rect">
            <a:avLst/>
          </a:prstGeom>
          <a:noFill/>
        </p:spPr>
        <p:txBody>
          <a:bodyPr wrap="none" rtlCol="0">
            <a:spAutoFit/>
          </a:bodyPr>
          <a:lstStyle/>
          <a:p>
            <a:r>
              <a:rPr lang="en-US" dirty="0"/>
              <a:t>Stain Box</a:t>
            </a:r>
          </a:p>
        </p:txBody>
      </p:sp>
      <p:sp>
        <p:nvSpPr>
          <p:cNvPr id="11" name="TextBox 10">
            <a:extLst>
              <a:ext uri="{FF2B5EF4-FFF2-40B4-BE49-F238E27FC236}">
                <a16:creationId xmlns:a16="http://schemas.microsoft.com/office/drawing/2014/main" id="{A3F4E17E-5A1B-A273-1E1E-D0E96E056C8F}"/>
              </a:ext>
            </a:extLst>
          </p:cNvPr>
          <p:cNvSpPr txBox="1"/>
          <p:nvPr/>
        </p:nvSpPr>
        <p:spPr>
          <a:xfrm>
            <a:off x="3111203" y="4192438"/>
            <a:ext cx="1689693" cy="369332"/>
          </a:xfrm>
          <a:prstGeom prst="rect">
            <a:avLst/>
          </a:prstGeom>
          <a:noFill/>
        </p:spPr>
        <p:txBody>
          <a:bodyPr wrap="none" rtlCol="0">
            <a:spAutoFit/>
          </a:bodyPr>
          <a:lstStyle/>
          <a:p>
            <a:r>
              <a:rPr lang="en-US" dirty="0"/>
              <a:t>Background Box</a:t>
            </a:r>
          </a:p>
        </p:txBody>
      </p:sp>
      <p:sp>
        <p:nvSpPr>
          <p:cNvPr id="13" name="TextBox 12">
            <a:extLst>
              <a:ext uri="{FF2B5EF4-FFF2-40B4-BE49-F238E27FC236}">
                <a16:creationId xmlns:a16="http://schemas.microsoft.com/office/drawing/2014/main" id="{8375360C-6E99-DAC7-49C8-E728EFACFCE4}"/>
              </a:ext>
            </a:extLst>
          </p:cNvPr>
          <p:cNvSpPr txBox="1"/>
          <p:nvPr/>
        </p:nvSpPr>
        <p:spPr>
          <a:xfrm>
            <a:off x="180629" y="5067277"/>
            <a:ext cx="1154641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37 minutes is not enough to approach plateau region. At most, 37 min is the start of that region. Not enough data to be confidence though.</a:t>
            </a:r>
          </a:p>
          <a:p>
            <a:pPr marL="285750" indent="-285750">
              <a:buFont typeface="Arial" panose="020B0604020202020204" pitchFamily="34" charset="0"/>
              <a:buChar char="•"/>
            </a:pPr>
            <a:r>
              <a:rPr lang="en-US" dirty="0"/>
              <a:t>Assuming uniform staining, S/N ratio is around 15 as intensity = 2200 and </a:t>
            </a:r>
            <a:r>
              <a:rPr lang="en-US" dirty="0" err="1"/>
              <a:t>stdev</a:t>
            </a:r>
            <a:r>
              <a:rPr lang="en-US" dirty="0"/>
              <a:t> = 150.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14" name="Chart 13">
            <a:extLst>
              <a:ext uri="{FF2B5EF4-FFF2-40B4-BE49-F238E27FC236}">
                <a16:creationId xmlns:a16="http://schemas.microsoft.com/office/drawing/2014/main" id="{7BE2E4C3-A8F1-5AA1-13F3-C7253DA5FA09}"/>
              </a:ext>
            </a:extLst>
          </p:cNvPr>
          <p:cNvGraphicFramePr>
            <a:graphicFrameLocks/>
          </p:cNvGraphicFramePr>
          <p:nvPr>
            <p:extLst>
              <p:ext uri="{D42A27DB-BD31-4B8C-83A1-F6EECF244321}">
                <p14:modId xmlns:p14="http://schemas.microsoft.com/office/powerpoint/2010/main" val="243081066"/>
              </p:ext>
            </p:extLst>
          </p:nvPr>
        </p:nvGraphicFramePr>
        <p:xfrm>
          <a:off x="6278213" y="1011088"/>
          <a:ext cx="4952752" cy="318135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21700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21E0-A409-66AF-B253-DB62CEBD38E0}"/>
              </a:ext>
            </a:extLst>
          </p:cNvPr>
          <p:cNvSpPr>
            <a:spLocks noGrp="1"/>
          </p:cNvSpPr>
          <p:nvPr>
            <p:ph type="title"/>
          </p:nvPr>
        </p:nvSpPr>
        <p:spPr>
          <a:xfrm>
            <a:off x="310494" y="85472"/>
            <a:ext cx="10515600" cy="652792"/>
          </a:xfrm>
        </p:spPr>
        <p:txBody>
          <a:bodyPr>
            <a:normAutofit/>
          </a:bodyPr>
          <a:lstStyle/>
          <a:p>
            <a:r>
              <a:rPr lang="en-US" sz="3600" dirty="0"/>
              <a:t>Time Lapse Int Rate Graph</a:t>
            </a:r>
          </a:p>
        </p:txBody>
      </p:sp>
      <p:graphicFrame>
        <p:nvGraphicFramePr>
          <p:cNvPr id="8" name="Object 7">
            <a:extLst>
              <a:ext uri="{FF2B5EF4-FFF2-40B4-BE49-F238E27FC236}">
                <a16:creationId xmlns:a16="http://schemas.microsoft.com/office/drawing/2014/main" id="{E94E9088-6F62-C533-B131-70BAFAFA7831}"/>
              </a:ext>
            </a:extLst>
          </p:cNvPr>
          <p:cNvGraphicFramePr>
            <a:graphicFrameLocks noChangeAspect="1"/>
          </p:cNvGraphicFramePr>
          <p:nvPr/>
        </p:nvGraphicFramePr>
        <p:xfrm>
          <a:off x="310494" y="919693"/>
          <a:ext cx="2295525" cy="3000375"/>
        </p:xfrm>
        <a:graphic>
          <a:graphicData uri="http://schemas.openxmlformats.org/presentationml/2006/ole">
            <mc:AlternateContent xmlns:mc="http://schemas.openxmlformats.org/markup-compatibility/2006">
              <mc:Choice xmlns:v="urn:schemas-microsoft-com:vml" Requires="v">
                <p:oleObj name="Bitmap Image" r:id="rId2" imgW="2295360" imgH="3000240" progId="PBrush">
                  <p:embed/>
                </p:oleObj>
              </mc:Choice>
              <mc:Fallback>
                <p:oleObj name="Bitmap Image" r:id="rId2" imgW="2295360" imgH="3000240" progId="PBrush">
                  <p:embed/>
                  <p:pic>
                    <p:nvPicPr>
                      <p:cNvPr id="8" name="Object 7">
                        <a:extLst>
                          <a:ext uri="{FF2B5EF4-FFF2-40B4-BE49-F238E27FC236}">
                            <a16:creationId xmlns:a16="http://schemas.microsoft.com/office/drawing/2014/main" id="{E94E9088-6F62-C533-B131-70BAFAFA7831}"/>
                          </a:ext>
                        </a:extLst>
                      </p:cNvPr>
                      <p:cNvPicPr/>
                      <p:nvPr/>
                    </p:nvPicPr>
                    <p:blipFill>
                      <a:blip r:embed="rId3"/>
                      <a:stretch>
                        <a:fillRect/>
                      </a:stretch>
                    </p:blipFill>
                    <p:spPr>
                      <a:xfrm>
                        <a:off x="310494" y="919693"/>
                        <a:ext cx="2295525" cy="3000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1ACFD609-F57B-0C7A-2711-DF26347028BE}"/>
              </a:ext>
            </a:extLst>
          </p:cNvPr>
          <p:cNvGraphicFramePr>
            <a:graphicFrameLocks noChangeAspect="1"/>
          </p:cNvGraphicFramePr>
          <p:nvPr/>
        </p:nvGraphicFramePr>
        <p:xfrm>
          <a:off x="2805562" y="829205"/>
          <a:ext cx="2457450" cy="3181350"/>
        </p:xfrm>
        <a:graphic>
          <a:graphicData uri="http://schemas.openxmlformats.org/presentationml/2006/ole">
            <mc:AlternateContent xmlns:mc="http://schemas.openxmlformats.org/markup-compatibility/2006">
              <mc:Choice xmlns:v="urn:schemas-microsoft-com:vml" Requires="v">
                <p:oleObj name="Bitmap Image" r:id="rId4" imgW="2457360" imgH="3181320" progId="PBrush">
                  <p:embed/>
                </p:oleObj>
              </mc:Choice>
              <mc:Fallback>
                <p:oleObj name="Bitmap Image" r:id="rId4" imgW="2457360" imgH="3181320" progId="PBrush">
                  <p:embed/>
                  <p:pic>
                    <p:nvPicPr>
                      <p:cNvPr id="9" name="Object 8">
                        <a:extLst>
                          <a:ext uri="{FF2B5EF4-FFF2-40B4-BE49-F238E27FC236}">
                            <a16:creationId xmlns:a16="http://schemas.microsoft.com/office/drawing/2014/main" id="{1ACFD609-F57B-0C7A-2711-DF26347028BE}"/>
                          </a:ext>
                        </a:extLst>
                      </p:cNvPr>
                      <p:cNvPicPr/>
                      <p:nvPr/>
                    </p:nvPicPr>
                    <p:blipFill>
                      <a:blip r:embed="rId5"/>
                      <a:stretch>
                        <a:fillRect/>
                      </a:stretch>
                    </p:blipFill>
                    <p:spPr>
                      <a:xfrm>
                        <a:off x="2805562" y="829205"/>
                        <a:ext cx="2457450" cy="318135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495B4AD8-93AC-3004-8815-ACA5D2EC4267}"/>
              </a:ext>
            </a:extLst>
          </p:cNvPr>
          <p:cNvSpPr txBox="1"/>
          <p:nvPr/>
        </p:nvSpPr>
        <p:spPr>
          <a:xfrm>
            <a:off x="310494" y="4192438"/>
            <a:ext cx="1044581" cy="369332"/>
          </a:xfrm>
          <a:prstGeom prst="rect">
            <a:avLst/>
          </a:prstGeom>
          <a:noFill/>
        </p:spPr>
        <p:txBody>
          <a:bodyPr wrap="none" rtlCol="0">
            <a:spAutoFit/>
          </a:bodyPr>
          <a:lstStyle/>
          <a:p>
            <a:r>
              <a:rPr lang="en-US" dirty="0"/>
              <a:t>Stain Box</a:t>
            </a:r>
          </a:p>
        </p:txBody>
      </p:sp>
      <p:sp>
        <p:nvSpPr>
          <p:cNvPr id="11" name="TextBox 10">
            <a:extLst>
              <a:ext uri="{FF2B5EF4-FFF2-40B4-BE49-F238E27FC236}">
                <a16:creationId xmlns:a16="http://schemas.microsoft.com/office/drawing/2014/main" id="{A3F4E17E-5A1B-A273-1E1E-D0E96E056C8F}"/>
              </a:ext>
            </a:extLst>
          </p:cNvPr>
          <p:cNvSpPr txBox="1"/>
          <p:nvPr/>
        </p:nvSpPr>
        <p:spPr>
          <a:xfrm>
            <a:off x="3111203" y="4192438"/>
            <a:ext cx="1689693" cy="369332"/>
          </a:xfrm>
          <a:prstGeom prst="rect">
            <a:avLst/>
          </a:prstGeom>
          <a:noFill/>
        </p:spPr>
        <p:txBody>
          <a:bodyPr wrap="none" rtlCol="0">
            <a:spAutoFit/>
          </a:bodyPr>
          <a:lstStyle/>
          <a:p>
            <a:r>
              <a:rPr lang="en-US" dirty="0"/>
              <a:t>Background Box</a:t>
            </a:r>
          </a:p>
        </p:txBody>
      </p:sp>
      <p:graphicFrame>
        <p:nvGraphicFramePr>
          <p:cNvPr id="3" name="Object 2">
            <a:extLst>
              <a:ext uri="{FF2B5EF4-FFF2-40B4-BE49-F238E27FC236}">
                <a16:creationId xmlns:a16="http://schemas.microsoft.com/office/drawing/2014/main" id="{274C5778-FB64-54C6-D876-C00C61D288BA}"/>
              </a:ext>
            </a:extLst>
          </p:cNvPr>
          <p:cNvGraphicFramePr>
            <a:graphicFrameLocks noChangeAspect="1"/>
          </p:cNvGraphicFramePr>
          <p:nvPr>
            <p:extLst>
              <p:ext uri="{D42A27DB-BD31-4B8C-83A1-F6EECF244321}">
                <p14:modId xmlns:p14="http://schemas.microsoft.com/office/powerpoint/2010/main" val="1142984190"/>
              </p:ext>
            </p:extLst>
          </p:nvPr>
        </p:nvGraphicFramePr>
        <p:xfrm>
          <a:off x="6001574" y="369036"/>
          <a:ext cx="5276025" cy="4192734"/>
        </p:xfrm>
        <a:graphic>
          <a:graphicData uri="http://schemas.openxmlformats.org/presentationml/2006/ole">
            <mc:AlternateContent xmlns:mc="http://schemas.openxmlformats.org/markup-compatibility/2006">
              <mc:Choice xmlns:v="urn:schemas-microsoft-com:vml" Requires="v">
                <p:oleObj name="Bitmap Image" r:id="rId6" imgW="7515360" imgH="5972040" progId="PBrush">
                  <p:embed/>
                </p:oleObj>
              </mc:Choice>
              <mc:Fallback>
                <p:oleObj name="Bitmap Image" r:id="rId6" imgW="7515360" imgH="5972040" progId="PBrush">
                  <p:embed/>
                  <p:pic>
                    <p:nvPicPr>
                      <p:cNvPr id="3" name="Object 2">
                        <a:extLst>
                          <a:ext uri="{FF2B5EF4-FFF2-40B4-BE49-F238E27FC236}">
                            <a16:creationId xmlns:a16="http://schemas.microsoft.com/office/drawing/2014/main" id="{448535E6-FAFD-CC22-374F-9BFEEE8B2576}"/>
                          </a:ext>
                        </a:extLst>
                      </p:cNvPr>
                      <p:cNvPicPr/>
                      <p:nvPr/>
                    </p:nvPicPr>
                    <p:blipFill>
                      <a:blip r:embed="rId7"/>
                      <a:stretch>
                        <a:fillRect/>
                      </a:stretch>
                    </p:blipFill>
                    <p:spPr>
                      <a:xfrm>
                        <a:off x="6001574" y="369036"/>
                        <a:ext cx="5276025" cy="4192734"/>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9EEF939-80B7-9DA8-9847-FF921DAB40F9}"/>
              </a:ext>
            </a:extLst>
          </p:cNvPr>
          <p:cNvSpPr txBox="1"/>
          <p:nvPr/>
        </p:nvSpPr>
        <p:spPr>
          <a:xfrm>
            <a:off x="310494" y="4845334"/>
            <a:ext cx="11462326" cy="2031325"/>
          </a:xfrm>
          <a:prstGeom prst="rect">
            <a:avLst/>
          </a:prstGeom>
          <a:noFill/>
        </p:spPr>
        <p:txBody>
          <a:bodyPr wrap="square">
            <a:spAutoFit/>
          </a:bodyPr>
          <a:lstStyle/>
          <a:p>
            <a:pPr marL="285750" indent="-285750">
              <a:buFont typeface="Arial" panose="020B0604020202020204" pitchFamily="34" charset="0"/>
              <a:buChar char="•"/>
            </a:pPr>
            <a:r>
              <a:rPr lang="en-US" dirty="0"/>
              <a:t>B</a:t>
            </a:r>
            <a:r>
              <a:rPr lang="en-US" sz="1800" dirty="0"/>
              <a:t>inding kinetics is proportional to [antibody]*[epitopes]</a:t>
            </a:r>
          </a:p>
          <a:p>
            <a:pPr marL="285750" indent="-285750">
              <a:buFont typeface="Arial" panose="020B0604020202020204" pitchFamily="34" charset="0"/>
              <a:buChar char="•"/>
            </a:pPr>
            <a:r>
              <a:rPr lang="en-US" sz="1800" dirty="0"/>
              <a:t>If we assume antibody [C] is in such excess that its number negligibly changes over time, we can estimate % epitopes remaining and thus plateau signal.</a:t>
            </a:r>
          </a:p>
          <a:p>
            <a:pPr marL="285750" indent="-285750">
              <a:buFont typeface="Arial" panose="020B0604020202020204" pitchFamily="34" charset="0"/>
              <a:buChar char="•"/>
            </a:pPr>
            <a:r>
              <a:rPr lang="en-US" sz="1800" dirty="0"/>
              <a:t>Exp decay fit indicates 673 was the initial burst rate and ending rate was 111, that means </a:t>
            </a:r>
            <a:r>
              <a:rPr lang="en-US" sz="1800" u="sng" dirty="0"/>
              <a:t>83% of epitopes were bound </a:t>
            </a:r>
            <a:r>
              <a:rPr lang="en-US" sz="1800" dirty="0"/>
              <a:t>to. This supports initial stance that plateau region was being entered in the Int vs time graph. </a:t>
            </a:r>
          </a:p>
          <a:p>
            <a:r>
              <a:rPr lang="en-US" sz="1800" dirty="0"/>
              <a:t> </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6519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EE9E-90DB-B861-4835-E4D9ADDCF6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96CA8C-B45B-202B-3584-B5491097BDE3}"/>
              </a:ext>
            </a:extLst>
          </p:cNvPr>
          <p:cNvSpPr>
            <a:spLocks noGrp="1"/>
          </p:cNvSpPr>
          <p:nvPr>
            <p:ph idx="1"/>
          </p:nvPr>
        </p:nvSpPr>
        <p:spPr/>
        <p:txBody>
          <a:bodyPr/>
          <a:lstStyle/>
          <a:p>
            <a:r>
              <a:rPr lang="en-US" dirty="0"/>
              <a:t>Aggregated image final</a:t>
            </a:r>
          </a:p>
          <a:p>
            <a:endParaRPr lang="en-US" dirty="0"/>
          </a:p>
        </p:txBody>
      </p:sp>
    </p:spTree>
    <p:extLst>
      <p:ext uri="{BB962C8B-B14F-4D97-AF65-F5344CB8AC3E}">
        <p14:creationId xmlns:p14="http://schemas.microsoft.com/office/powerpoint/2010/main" val="25981727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5BA5-B51F-D62B-6C89-0B04337095A5}"/>
              </a:ext>
            </a:extLst>
          </p:cNvPr>
          <p:cNvSpPr>
            <a:spLocks noGrp="1"/>
          </p:cNvSpPr>
          <p:nvPr>
            <p:ph type="title"/>
          </p:nvPr>
        </p:nvSpPr>
        <p:spPr>
          <a:xfrm>
            <a:off x="284018" y="134217"/>
            <a:ext cx="10515600" cy="632402"/>
          </a:xfrm>
        </p:spPr>
        <p:txBody>
          <a:bodyPr>
            <a:noAutofit/>
          </a:bodyPr>
          <a:lstStyle/>
          <a:p>
            <a:r>
              <a:rPr lang="en-US" sz="3600" dirty="0"/>
              <a:t>Future</a:t>
            </a:r>
          </a:p>
        </p:txBody>
      </p:sp>
      <p:sp>
        <p:nvSpPr>
          <p:cNvPr id="3" name="Content Placeholder 2">
            <a:extLst>
              <a:ext uri="{FF2B5EF4-FFF2-40B4-BE49-F238E27FC236}">
                <a16:creationId xmlns:a16="http://schemas.microsoft.com/office/drawing/2014/main" id="{89797189-8B6C-8407-BBBB-586561C62FDA}"/>
              </a:ext>
            </a:extLst>
          </p:cNvPr>
          <p:cNvSpPr>
            <a:spLocks noGrp="1"/>
          </p:cNvSpPr>
          <p:nvPr>
            <p:ph idx="1"/>
          </p:nvPr>
        </p:nvSpPr>
        <p:spPr>
          <a:xfrm>
            <a:off x="284018" y="1022061"/>
            <a:ext cx="10515600" cy="5194011"/>
          </a:xfrm>
        </p:spPr>
        <p:txBody>
          <a:bodyPr/>
          <a:lstStyle/>
          <a:p>
            <a:r>
              <a:rPr lang="en-US" dirty="0"/>
              <a:t>“Smart” focus algorithm. Focus on tissue, disregard junk, adapt to tissue being in multiple planes</a:t>
            </a:r>
          </a:p>
          <a:p>
            <a:r>
              <a:rPr lang="en-US" dirty="0"/>
              <a:t>New chamber with heating element, magnetic pressure plate and encased magnets. </a:t>
            </a:r>
          </a:p>
        </p:txBody>
      </p:sp>
    </p:spTree>
    <p:extLst>
      <p:ext uri="{BB962C8B-B14F-4D97-AF65-F5344CB8AC3E}">
        <p14:creationId xmlns:p14="http://schemas.microsoft.com/office/powerpoint/2010/main" val="3559762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53A1E-86CA-4F2C-BEF7-C0F73EF8F125}"/>
              </a:ext>
            </a:extLst>
          </p:cNvPr>
          <p:cNvSpPr>
            <a:spLocks noGrp="1"/>
          </p:cNvSpPr>
          <p:nvPr>
            <p:ph type="title"/>
          </p:nvPr>
        </p:nvSpPr>
        <p:spPr>
          <a:xfrm>
            <a:off x="87788" y="-1280"/>
            <a:ext cx="10515600" cy="691888"/>
          </a:xfrm>
        </p:spPr>
        <p:txBody>
          <a:bodyPr>
            <a:normAutofit/>
          </a:bodyPr>
          <a:lstStyle/>
          <a:p>
            <a:r>
              <a:rPr lang="en-US" sz="3600" dirty="0"/>
              <a:t>Release </a:t>
            </a:r>
            <a:r>
              <a:rPr lang="en-US" sz="3600" dirty="0" err="1"/>
              <a:t>Flurophore</a:t>
            </a:r>
            <a:r>
              <a:rPr lang="en-US" sz="3600" dirty="0"/>
              <a:t>/Antibody</a:t>
            </a:r>
          </a:p>
        </p:txBody>
      </p:sp>
      <p:sp>
        <p:nvSpPr>
          <p:cNvPr id="3" name="Content Placeholder 2">
            <a:extLst>
              <a:ext uri="{FF2B5EF4-FFF2-40B4-BE49-F238E27FC236}">
                <a16:creationId xmlns:a16="http://schemas.microsoft.com/office/drawing/2014/main" id="{CAB29373-7027-49D9-8001-CC6FC4652810}"/>
              </a:ext>
            </a:extLst>
          </p:cNvPr>
          <p:cNvSpPr>
            <a:spLocks noGrp="1"/>
          </p:cNvSpPr>
          <p:nvPr>
            <p:ph idx="1"/>
          </p:nvPr>
        </p:nvSpPr>
        <p:spPr>
          <a:xfrm>
            <a:off x="87788" y="783811"/>
            <a:ext cx="11873302" cy="1585519"/>
          </a:xfrm>
        </p:spPr>
        <p:txBody>
          <a:bodyPr>
            <a:normAutofit/>
          </a:bodyPr>
          <a:lstStyle/>
          <a:p>
            <a:r>
              <a:rPr lang="en-US" sz="1800" dirty="0"/>
              <a:t>Cyclic method of staining where either the fluorophore or primary antibody is released from the sample and then the sample is </a:t>
            </a:r>
            <a:r>
              <a:rPr lang="en-US" sz="1800" dirty="0" err="1"/>
              <a:t>restained</a:t>
            </a:r>
            <a:endParaRPr lang="en-US" sz="1800" dirty="0"/>
          </a:p>
          <a:p>
            <a:pPr marL="0" indent="0">
              <a:buNone/>
            </a:pPr>
            <a:r>
              <a:rPr lang="en-US" sz="1800" dirty="0"/>
              <a:t>Most notable example is the Codex system which uses short DNA segments as linkers between fluorophores and antibodies</a:t>
            </a:r>
          </a:p>
        </p:txBody>
      </p:sp>
      <p:pic>
        <p:nvPicPr>
          <p:cNvPr id="5" name="Picture 4">
            <a:extLst>
              <a:ext uri="{FF2B5EF4-FFF2-40B4-BE49-F238E27FC236}">
                <a16:creationId xmlns:a16="http://schemas.microsoft.com/office/drawing/2014/main" id="{92DF33C1-E147-4C69-8A4E-3176D484854E}"/>
              </a:ext>
            </a:extLst>
          </p:cNvPr>
          <p:cNvPicPr>
            <a:picLocks noChangeAspect="1"/>
          </p:cNvPicPr>
          <p:nvPr/>
        </p:nvPicPr>
        <p:blipFill>
          <a:blip r:embed="rId2"/>
          <a:stretch>
            <a:fillRect/>
          </a:stretch>
        </p:blipFill>
        <p:spPr>
          <a:xfrm>
            <a:off x="0" y="2076832"/>
            <a:ext cx="12293600" cy="4633828"/>
          </a:xfrm>
          <a:prstGeom prst="rect">
            <a:avLst/>
          </a:prstGeom>
        </p:spPr>
      </p:pic>
    </p:spTree>
    <p:extLst>
      <p:ext uri="{BB962C8B-B14F-4D97-AF65-F5344CB8AC3E}">
        <p14:creationId xmlns:p14="http://schemas.microsoft.com/office/powerpoint/2010/main" val="560079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F0408AD5-F1D1-B4BD-ACD1-DCD8116D9A0D}"/>
              </a:ext>
            </a:extLst>
          </p:cNvPr>
          <p:cNvGraphicFramePr>
            <a:graphicFrameLocks noChangeAspect="1"/>
          </p:cNvGraphicFramePr>
          <p:nvPr>
            <p:extLst>
              <p:ext uri="{D42A27DB-BD31-4B8C-83A1-F6EECF244321}">
                <p14:modId xmlns:p14="http://schemas.microsoft.com/office/powerpoint/2010/main" val="431717307"/>
              </p:ext>
            </p:extLst>
          </p:nvPr>
        </p:nvGraphicFramePr>
        <p:xfrm>
          <a:off x="1235652" y="1392093"/>
          <a:ext cx="3486150" cy="3343275"/>
        </p:xfrm>
        <a:graphic>
          <a:graphicData uri="http://schemas.openxmlformats.org/presentationml/2006/ole">
            <mc:AlternateContent xmlns:mc="http://schemas.openxmlformats.org/markup-compatibility/2006">
              <mc:Choice xmlns:v="urn:schemas-microsoft-com:vml" Requires="v">
                <p:oleObj name="Bitmap Image" r:id="rId2" imgW="3486240" imgH="3343320" progId="PBrush">
                  <p:embed/>
                </p:oleObj>
              </mc:Choice>
              <mc:Fallback>
                <p:oleObj name="Bitmap Image" r:id="rId2" imgW="3486240" imgH="3343320" progId="PBrush">
                  <p:embed/>
                  <p:pic>
                    <p:nvPicPr>
                      <p:cNvPr id="0" name=""/>
                      <p:cNvPicPr/>
                      <p:nvPr/>
                    </p:nvPicPr>
                    <p:blipFill>
                      <a:blip r:embed="rId3"/>
                      <a:stretch>
                        <a:fillRect/>
                      </a:stretch>
                    </p:blipFill>
                    <p:spPr>
                      <a:xfrm>
                        <a:off x="1235652" y="1392093"/>
                        <a:ext cx="3486150" cy="334327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9B90CD93-C239-FE90-57E5-D0307E36762A}"/>
              </a:ext>
            </a:extLst>
          </p:cNvPr>
          <p:cNvGraphicFramePr>
            <a:graphicFrameLocks noChangeAspect="1"/>
          </p:cNvGraphicFramePr>
          <p:nvPr>
            <p:extLst>
              <p:ext uri="{D42A27DB-BD31-4B8C-83A1-F6EECF244321}">
                <p14:modId xmlns:p14="http://schemas.microsoft.com/office/powerpoint/2010/main" val="84287585"/>
              </p:ext>
            </p:extLst>
          </p:nvPr>
        </p:nvGraphicFramePr>
        <p:xfrm>
          <a:off x="1142109" y="1675245"/>
          <a:ext cx="495300" cy="600075"/>
        </p:xfrm>
        <a:graphic>
          <a:graphicData uri="http://schemas.openxmlformats.org/presentationml/2006/ole">
            <mc:AlternateContent xmlns:mc="http://schemas.openxmlformats.org/markup-compatibility/2006">
              <mc:Choice xmlns:v="urn:schemas-microsoft-com:vml" Requires="v">
                <p:oleObj name="Bitmap Image" r:id="rId4" imgW="495360" imgH="600120" progId="PBrush">
                  <p:embed/>
                </p:oleObj>
              </mc:Choice>
              <mc:Fallback>
                <p:oleObj name="Bitmap Image" r:id="rId4" imgW="495360" imgH="600120" progId="PBrush">
                  <p:embed/>
                  <p:pic>
                    <p:nvPicPr>
                      <p:cNvPr id="0" name=""/>
                      <p:cNvPicPr/>
                      <p:nvPr/>
                    </p:nvPicPr>
                    <p:blipFill>
                      <a:blip r:embed="rId5"/>
                      <a:stretch>
                        <a:fillRect/>
                      </a:stretch>
                    </p:blipFill>
                    <p:spPr>
                      <a:xfrm>
                        <a:off x="1142109" y="1675245"/>
                        <a:ext cx="495300" cy="600075"/>
                      </a:xfrm>
                      <a:prstGeom prst="rect">
                        <a:avLst/>
                      </a:prstGeom>
                    </p:spPr>
                  </p:pic>
                </p:oleObj>
              </mc:Fallback>
            </mc:AlternateContent>
          </a:graphicData>
        </a:graphic>
      </p:graphicFrame>
      <p:grpSp>
        <p:nvGrpSpPr>
          <p:cNvPr id="14" name="Group 13">
            <a:extLst>
              <a:ext uri="{FF2B5EF4-FFF2-40B4-BE49-F238E27FC236}">
                <a16:creationId xmlns:a16="http://schemas.microsoft.com/office/drawing/2014/main" id="{C9699069-AE30-5848-47DC-15575D909ABC}"/>
              </a:ext>
            </a:extLst>
          </p:cNvPr>
          <p:cNvGrpSpPr/>
          <p:nvPr/>
        </p:nvGrpSpPr>
        <p:grpSpPr>
          <a:xfrm>
            <a:off x="1690471" y="4584842"/>
            <a:ext cx="2576512" cy="1065219"/>
            <a:chOff x="4467225" y="5145951"/>
            <a:chExt cx="2576512" cy="1065219"/>
          </a:xfrm>
        </p:grpSpPr>
        <p:graphicFrame>
          <p:nvGraphicFramePr>
            <p:cNvPr id="7" name="Object 6">
              <a:extLst>
                <a:ext uri="{FF2B5EF4-FFF2-40B4-BE49-F238E27FC236}">
                  <a16:creationId xmlns:a16="http://schemas.microsoft.com/office/drawing/2014/main" id="{5760C9AB-A30D-6B9A-1CCA-FC468B2D5130}"/>
                </a:ext>
              </a:extLst>
            </p:cNvPr>
            <p:cNvGraphicFramePr>
              <a:graphicFrameLocks noChangeAspect="1"/>
            </p:cNvGraphicFramePr>
            <p:nvPr>
              <p:extLst>
                <p:ext uri="{D42A27DB-BD31-4B8C-83A1-F6EECF244321}">
                  <p14:modId xmlns:p14="http://schemas.microsoft.com/office/powerpoint/2010/main" val="1279975698"/>
                </p:ext>
              </p:extLst>
            </p:nvPr>
          </p:nvGraphicFramePr>
          <p:xfrm>
            <a:off x="6548437" y="5145951"/>
            <a:ext cx="495300" cy="600075"/>
          </p:xfrm>
          <a:graphic>
            <a:graphicData uri="http://schemas.openxmlformats.org/presentationml/2006/ole">
              <mc:AlternateContent xmlns:mc="http://schemas.openxmlformats.org/markup-compatibility/2006">
                <mc:Choice xmlns:v="urn:schemas-microsoft-com:vml" Requires="v">
                  <p:oleObj name="Bitmap Image" r:id="rId6" imgW="495360" imgH="600120" progId="PBrush">
                    <p:embed/>
                  </p:oleObj>
                </mc:Choice>
                <mc:Fallback>
                  <p:oleObj name="Bitmap Image" r:id="rId6" imgW="495360" imgH="600120" progId="PBrush">
                    <p:embed/>
                    <p:pic>
                      <p:nvPicPr>
                        <p:cNvPr id="5" name="Object 4">
                          <a:extLst>
                            <a:ext uri="{FF2B5EF4-FFF2-40B4-BE49-F238E27FC236}">
                              <a16:creationId xmlns:a16="http://schemas.microsoft.com/office/drawing/2014/main" id="{9B90CD93-C239-FE90-57E5-D0307E36762A}"/>
                            </a:ext>
                          </a:extLst>
                        </p:cNvPr>
                        <p:cNvPicPr/>
                        <p:nvPr/>
                      </p:nvPicPr>
                      <p:blipFill>
                        <a:blip r:embed="rId5"/>
                        <a:stretch>
                          <a:fillRect/>
                        </a:stretch>
                      </p:blipFill>
                      <p:spPr>
                        <a:xfrm>
                          <a:off x="6548437" y="5145951"/>
                          <a:ext cx="495300" cy="6000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6302418-F260-419A-77CE-BF7140A50B1E}"/>
                </a:ext>
              </a:extLst>
            </p:cNvPr>
            <p:cNvGraphicFramePr>
              <a:graphicFrameLocks noChangeAspect="1"/>
            </p:cNvGraphicFramePr>
            <p:nvPr>
              <p:extLst>
                <p:ext uri="{D42A27DB-BD31-4B8C-83A1-F6EECF244321}">
                  <p14:modId xmlns:p14="http://schemas.microsoft.com/office/powerpoint/2010/main" val="2112420104"/>
                </p:ext>
              </p:extLst>
            </p:nvPr>
          </p:nvGraphicFramePr>
          <p:xfrm>
            <a:off x="5229224" y="5240774"/>
            <a:ext cx="866775" cy="485775"/>
          </p:xfrm>
          <a:graphic>
            <a:graphicData uri="http://schemas.openxmlformats.org/presentationml/2006/ole">
              <mc:AlternateContent xmlns:mc="http://schemas.openxmlformats.org/markup-compatibility/2006">
                <mc:Choice xmlns:v="urn:schemas-microsoft-com:vml" Requires="v">
                  <p:oleObj name="Bitmap Image" r:id="rId7" imgW="866880" imgH="485640" progId="PBrush">
                    <p:embed/>
                  </p:oleObj>
                </mc:Choice>
                <mc:Fallback>
                  <p:oleObj name="Bitmap Image" r:id="rId7" imgW="866880" imgH="485640" progId="PBrush">
                    <p:embed/>
                    <p:pic>
                      <p:nvPicPr>
                        <p:cNvPr id="0" name=""/>
                        <p:cNvPicPr/>
                        <p:nvPr/>
                      </p:nvPicPr>
                      <p:blipFill>
                        <a:blip r:embed="rId8"/>
                        <a:stretch>
                          <a:fillRect/>
                        </a:stretch>
                      </p:blipFill>
                      <p:spPr>
                        <a:xfrm>
                          <a:off x="5229224" y="5240774"/>
                          <a:ext cx="866775" cy="4857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2B8E0FA-914A-8D01-CF9D-CCF8FC55E878}"/>
                </a:ext>
              </a:extLst>
            </p:cNvPr>
            <p:cNvGraphicFramePr>
              <a:graphicFrameLocks noChangeAspect="1"/>
            </p:cNvGraphicFramePr>
            <p:nvPr>
              <p:extLst>
                <p:ext uri="{D42A27DB-BD31-4B8C-83A1-F6EECF244321}">
                  <p14:modId xmlns:p14="http://schemas.microsoft.com/office/powerpoint/2010/main" val="3813472834"/>
                </p:ext>
              </p:extLst>
            </p:nvPr>
          </p:nvGraphicFramePr>
          <p:xfrm>
            <a:off x="4467225" y="5145951"/>
            <a:ext cx="638175" cy="590550"/>
          </p:xfrm>
          <a:graphic>
            <a:graphicData uri="http://schemas.openxmlformats.org/presentationml/2006/ole">
              <mc:AlternateContent xmlns:mc="http://schemas.openxmlformats.org/markup-compatibility/2006">
                <mc:Choice xmlns:v="urn:schemas-microsoft-com:vml" Requires="v">
                  <p:oleObj name="Bitmap Image" r:id="rId9" imgW="638280" imgH="590400" progId="PBrush">
                    <p:embed/>
                  </p:oleObj>
                </mc:Choice>
                <mc:Fallback>
                  <p:oleObj name="Bitmap Image" r:id="rId9" imgW="638280" imgH="590400" progId="PBrush">
                    <p:embed/>
                    <p:pic>
                      <p:nvPicPr>
                        <p:cNvPr id="0" name=""/>
                        <p:cNvPicPr/>
                        <p:nvPr/>
                      </p:nvPicPr>
                      <p:blipFill>
                        <a:blip r:embed="rId10"/>
                        <a:stretch>
                          <a:fillRect/>
                        </a:stretch>
                      </p:blipFill>
                      <p:spPr>
                        <a:xfrm>
                          <a:off x="4467225" y="5145951"/>
                          <a:ext cx="638175" cy="590550"/>
                        </a:xfrm>
                        <a:prstGeom prst="rect">
                          <a:avLst/>
                        </a:prstGeom>
                      </p:spPr>
                    </p:pic>
                  </p:oleObj>
                </mc:Fallback>
              </mc:AlternateContent>
            </a:graphicData>
          </a:graphic>
        </p:graphicFrame>
        <p:sp>
          <p:nvSpPr>
            <p:cNvPr id="13" name="Arrow: Curved Left 12">
              <a:extLst>
                <a:ext uri="{FF2B5EF4-FFF2-40B4-BE49-F238E27FC236}">
                  <a16:creationId xmlns:a16="http://schemas.microsoft.com/office/drawing/2014/main" id="{7741B07B-DB5A-F52F-77AF-377B0BFB74B7}"/>
                </a:ext>
              </a:extLst>
            </p:cNvPr>
            <p:cNvSpPr/>
            <p:nvPr/>
          </p:nvSpPr>
          <p:spPr>
            <a:xfrm rot="5400000">
              <a:off x="5576017" y="4939582"/>
              <a:ext cx="392259" cy="215091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16" name="Graphic 15" descr="Microscope with solid fill">
            <a:extLst>
              <a:ext uri="{FF2B5EF4-FFF2-40B4-BE49-F238E27FC236}">
                <a16:creationId xmlns:a16="http://schemas.microsoft.com/office/drawing/2014/main" id="{312E68BD-033D-06FE-136C-FD145E61D0A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39936" y="1360920"/>
            <a:ext cx="914400" cy="914400"/>
          </a:xfrm>
          <a:prstGeom prst="rect">
            <a:avLst/>
          </a:prstGeom>
        </p:spPr>
      </p:pic>
      <p:sp>
        <p:nvSpPr>
          <p:cNvPr id="19" name="Rectangle 18">
            <a:extLst>
              <a:ext uri="{FF2B5EF4-FFF2-40B4-BE49-F238E27FC236}">
                <a16:creationId xmlns:a16="http://schemas.microsoft.com/office/drawing/2014/main" id="{77A34213-391E-8547-ED80-538B0481B23D}"/>
              </a:ext>
            </a:extLst>
          </p:cNvPr>
          <p:cNvSpPr/>
          <p:nvPr/>
        </p:nvSpPr>
        <p:spPr>
          <a:xfrm rot="17771555">
            <a:off x="351893" y="1562110"/>
            <a:ext cx="1580433" cy="923330"/>
          </a:xfrm>
          <a:prstGeom prst="rect">
            <a:avLst/>
          </a:prstGeom>
          <a:noFill/>
        </p:spPr>
        <p:txBody>
          <a:bodyPr wrap="none" lIns="91440" tIns="45720" rIns="91440" bIns="45720">
            <a:prstTxWarp prst="textArchUp">
              <a:avLst/>
            </a:prstTxWarp>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1. Stain</a:t>
            </a:r>
          </a:p>
        </p:txBody>
      </p:sp>
      <p:sp>
        <p:nvSpPr>
          <p:cNvPr id="20" name="Rectangle 19">
            <a:extLst>
              <a:ext uri="{FF2B5EF4-FFF2-40B4-BE49-F238E27FC236}">
                <a16:creationId xmlns:a16="http://schemas.microsoft.com/office/drawing/2014/main" id="{DAFC365D-9975-12AF-A2FE-9B74B61777E0}"/>
              </a:ext>
            </a:extLst>
          </p:cNvPr>
          <p:cNvSpPr/>
          <p:nvPr/>
        </p:nvSpPr>
        <p:spPr>
          <a:xfrm rot="1159693">
            <a:off x="2817241" y="1004310"/>
            <a:ext cx="1580433" cy="923330"/>
          </a:xfrm>
          <a:prstGeom prst="rect">
            <a:avLst/>
          </a:prstGeom>
          <a:noFill/>
        </p:spPr>
        <p:txBody>
          <a:bodyPr wrap="none" lIns="91440" tIns="45720" rIns="91440" bIns="45720">
            <a:prstTxWarp prst="textArchUp">
              <a:avLst/>
            </a:prstTxWarp>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2. Location </a:t>
            </a:r>
          </a:p>
          <a:p>
            <a:pPr algn="ctr"/>
            <a:r>
              <a:rPr lang="en-US" sz="3600" b="0" cap="none" spc="0" dirty="0">
                <a:ln w="0"/>
                <a:solidFill>
                  <a:schemeClr val="tx1"/>
                </a:solidFill>
                <a:effectLst>
                  <a:outerShdw blurRad="38100" dist="19050" dir="2700000" algn="tl" rotWithShape="0">
                    <a:schemeClr val="dk1">
                      <a:alpha val="40000"/>
                    </a:schemeClr>
                  </a:outerShdw>
                </a:effectLst>
              </a:rPr>
              <a:t>Return</a:t>
            </a:r>
          </a:p>
        </p:txBody>
      </p:sp>
      <p:sp>
        <p:nvSpPr>
          <p:cNvPr id="21" name="Rectangle 20">
            <a:extLst>
              <a:ext uri="{FF2B5EF4-FFF2-40B4-BE49-F238E27FC236}">
                <a16:creationId xmlns:a16="http://schemas.microsoft.com/office/drawing/2014/main" id="{A7D8A7BA-D683-8190-ABA9-BDBAC78A588A}"/>
              </a:ext>
            </a:extLst>
          </p:cNvPr>
          <p:cNvSpPr/>
          <p:nvPr/>
        </p:nvSpPr>
        <p:spPr>
          <a:xfrm rot="3857582">
            <a:off x="4460167" y="1379667"/>
            <a:ext cx="1580433" cy="923330"/>
          </a:xfrm>
          <a:prstGeom prst="rect">
            <a:avLst/>
          </a:prstGeom>
          <a:noFill/>
        </p:spPr>
        <p:txBody>
          <a:bodyPr wrap="none" lIns="91440" tIns="45720" rIns="91440" bIns="45720">
            <a:prstTxWarp prst="textArchUp">
              <a:avLst/>
            </a:prstTxWarp>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3. Image</a:t>
            </a:r>
          </a:p>
        </p:txBody>
      </p:sp>
      <p:sp>
        <p:nvSpPr>
          <p:cNvPr id="22" name="Rectangle 21">
            <a:extLst>
              <a:ext uri="{FF2B5EF4-FFF2-40B4-BE49-F238E27FC236}">
                <a16:creationId xmlns:a16="http://schemas.microsoft.com/office/drawing/2014/main" id="{F67FC369-4115-4D59-4AD7-7D1A6DEBA6E7}"/>
              </a:ext>
            </a:extLst>
          </p:cNvPr>
          <p:cNvSpPr/>
          <p:nvPr/>
        </p:nvSpPr>
        <p:spPr>
          <a:xfrm rot="10800000">
            <a:off x="2259948" y="5165440"/>
            <a:ext cx="1580433" cy="923330"/>
          </a:xfrm>
          <a:prstGeom prst="rect">
            <a:avLst/>
          </a:prstGeom>
          <a:noFill/>
        </p:spPr>
        <p:txBody>
          <a:bodyPr wrap="none" lIns="91440" tIns="45720" rIns="91440" bIns="45720">
            <a:prstTxWarp prst="textArchUp">
              <a:avLst/>
            </a:prstTxWarp>
            <a:spAutoFit/>
          </a:bodyPr>
          <a:lstStyle/>
          <a:p>
            <a:pPr algn="ctr"/>
            <a:r>
              <a:rPr lang="en-US" sz="3600" b="0" cap="none" spc="0" dirty="0">
                <a:ln w="0"/>
                <a:solidFill>
                  <a:schemeClr val="tx1"/>
                </a:solidFill>
                <a:effectLst>
                  <a:outerShdw blurRad="38100" dist="19050" dir="2700000" algn="tl" rotWithShape="0">
                    <a:schemeClr val="dk1">
                      <a:alpha val="40000"/>
                    </a:schemeClr>
                  </a:outerShdw>
                </a:effectLst>
              </a:rPr>
              <a:t>4. Bleach</a:t>
            </a:r>
          </a:p>
        </p:txBody>
      </p:sp>
      <p:pic>
        <p:nvPicPr>
          <p:cNvPr id="23" name="Picture 22">
            <a:extLst>
              <a:ext uri="{FF2B5EF4-FFF2-40B4-BE49-F238E27FC236}">
                <a16:creationId xmlns:a16="http://schemas.microsoft.com/office/drawing/2014/main" id="{FAC1A0AA-CCC1-338D-24C5-A0C18D67E365}"/>
              </a:ext>
            </a:extLst>
          </p:cNvPr>
          <p:cNvPicPr>
            <a:picLocks noChangeAspect="1"/>
          </p:cNvPicPr>
          <p:nvPr/>
        </p:nvPicPr>
        <p:blipFill>
          <a:blip r:embed="rId13"/>
          <a:stretch>
            <a:fillRect/>
          </a:stretch>
        </p:blipFill>
        <p:spPr>
          <a:xfrm>
            <a:off x="7172992" y="880466"/>
            <a:ext cx="4436309" cy="4746639"/>
          </a:xfrm>
          <a:prstGeom prst="rect">
            <a:avLst/>
          </a:prstGeom>
        </p:spPr>
      </p:pic>
      <p:sp>
        <p:nvSpPr>
          <p:cNvPr id="24" name="TextBox 23">
            <a:extLst>
              <a:ext uri="{FF2B5EF4-FFF2-40B4-BE49-F238E27FC236}">
                <a16:creationId xmlns:a16="http://schemas.microsoft.com/office/drawing/2014/main" id="{C310EE08-665A-9276-E43C-6C9E93954D3A}"/>
              </a:ext>
            </a:extLst>
          </p:cNvPr>
          <p:cNvSpPr txBox="1"/>
          <p:nvPr/>
        </p:nvSpPr>
        <p:spPr>
          <a:xfrm>
            <a:off x="10541870" y="1002726"/>
            <a:ext cx="1112805" cy="2031325"/>
          </a:xfrm>
          <a:prstGeom prst="rect">
            <a:avLst/>
          </a:prstGeom>
          <a:noFill/>
        </p:spPr>
        <p:txBody>
          <a:bodyPr wrap="none" rtlCol="0">
            <a:spAutoFit/>
          </a:bodyPr>
          <a:lstStyle/>
          <a:p>
            <a:r>
              <a:rPr lang="en-US" dirty="0">
                <a:solidFill>
                  <a:schemeClr val="bg1"/>
                </a:solidFill>
              </a:rPr>
              <a:t>Cycle 1:</a:t>
            </a:r>
          </a:p>
          <a:p>
            <a:r>
              <a:rPr lang="en-US" dirty="0" err="1">
                <a:solidFill>
                  <a:srgbClr val="92D050"/>
                </a:solidFill>
              </a:rPr>
              <a:t>Villin</a:t>
            </a:r>
            <a:endParaRPr lang="en-US" dirty="0">
              <a:solidFill>
                <a:srgbClr val="92D050"/>
              </a:solidFill>
            </a:endParaRPr>
          </a:p>
          <a:p>
            <a:r>
              <a:rPr lang="en-US" dirty="0">
                <a:solidFill>
                  <a:srgbClr val="0070C0"/>
                </a:solidFill>
              </a:rPr>
              <a:t>DAPI</a:t>
            </a:r>
          </a:p>
          <a:p>
            <a:r>
              <a:rPr lang="en-US" dirty="0">
                <a:solidFill>
                  <a:schemeClr val="bg1"/>
                </a:solidFill>
              </a:rPr>
              <a:t>Cycle 2:</a:t>
            </a:r>
          </a:p>
          <a:p>
            <a:r>
              <a:rPr lang="en-US" dirty="0">
                <a:solidFill>
                  <a:srgbClr val="00B0F0"/>
                </a:solidFill>
              </a:rPr>
              <a:t>LAMP1</a:t>
            </a:r>
          </a:p>
          <a:p>
            <a:r>
              <a:rPr lang="en-US" dirty="0">
                <a:solidFill>
                  <a:srgbClr val="7030A0"/>
                </a:solidFill>
              </a:rPr>
              <a:t>Phalloidin</a:t>
            </a:r>
          </a:p>
          <a:p>
            <a:endParaRPr lang="en-US" dirty="0">
              <a:solidFill>
                <a:schemeClr val="bg1"/>
              </a:solidFill>
            </a:endParaRPr>
          </a:p>
        </p:txBody>
      </p:sp>
      <p:sp>
        <p:nvSpPr>
          <p:cNvPr id="25" name="TextBox 24">
            <a:extLst>
              <a:ext uri="{FF2B5EF4-FFF2-40B4-BE49-F238E27FC236}">
                <a16:creationId xmlns:a16="http://schemas.microsoft.com/office/drawing/2014/main" id="{C93C6030-0CB8-A61D-64CA-6BEFABD7A053}"/>
              </a:ext>
            </a:extLst>
          </p:cNvPr>
          <p:cNvSpPr txBox="1"/>
          <p:nvPr/>
        </p:nvSpPr>
        <p:spPr>
          <a:xfrm>
            <a:off x="10603585" y="2710885"/>
            <a:ext cx="989373" cy="646331"/>
          </a:xfrm>
          <a:prstGeom prst="rect">
            <a:avLst/>
          </a:prstGeom>
          <a:noFill/>
        </p:spPr>
        <p:txBody>
          <a:bodyPr wrap="none" rtlCol="0">
            <a:spAutoFit/>
          </a:bodyPr>
          <a:lstStyle/>
          <a:p>
            <a:r>
              <a:rPr lang="en-US" dirty="0">
                <a:solidFill>
                  <a:schemeClr val="bg1"/>
                </a:solidFill>
              </a:rPr>
              <a:t>63x</a:t>
            </a:r>
          </a:p>
          <a:p>
            <a:r>
              <a:rPr lang="en-US" dirty="0">
                <a:solidFill>
                  <a:schemeClr val="bg1"/>
                </a:solidFill>
              </a:rPr>
              <a:t>LSM 880</a:t>
            </a:r>
          </a:p>
        </p:txBody>
      </p:sp>
    </p:spTree>
    <p:extLst>
      <p:ext uri="{BB962C8B-B14F-4D97-AF65-F5344CB8AC3E}">
        <p14:creationId xmlns:p14="http://schemas.microsoft.com/office/powerpoint/2010/main" val="612153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DACCFA9-113E-99C7-B73E-A544C749DAD0}"/>
              </a:ext>
            </a:extLst>
          </p:cNvPr>
          <p:cNvGrpSpPr/>
          <p:nvPr/>
        </p:nvGrpSpPr>
        <p:grpSpPr>
          <a:xfrm>
            <a:off x="3114638" y="1458299"/>
            <a:ext cx="2081213" cy="4500563"/>
            <a:chOff x="7790922" y="1255518"/>
            <a:chExt cx="2370272" cy="5295509"/>
          </a:xfrm>
        </p:grpSpPr>
        <p:graphicFrame>
          <p:nvGraphicFramePr>
            <p:cNvPr id="5" name="Object 4">
              <a:extLst>
                <a:ext uri="{FF2B5EF4-FFF2-40B4-BE49-F238E27FC236}">
                  <a16:creationId xmlns:a16="http://schemas.microsoft.com/office/drawing/2014/main" id="{76E4697C-C276-207F-F02A-495C874DF0B1}"/>
                </a:ext>
              </a:extLst>
            </p:cNvPr>
            <p:cNvGraphicFramePr>
              <a:graphicFrameLocks noChangeAspect="1"/>
            </p:cNvGraphicFramePr>
            <p:nvPr>
              <p:extLst>
                <p:ext uri="{D42A27DB-BD31-4B8C-83A1-F6EECF244321}">
                  <p14:modId xmlns:p14="http://schemas.microsoft.com/office/powerpoint/2010/main" val="3836210354"/>
                </p:ext>
              </p:extLst>
            </p:nvPr>
          </p:nvGraphicFramePr>
          <p:xfrm>
            <a:off x="7790922" y="1255518"/>
            <a:ext cx="2370272" cy="5295509"/>
          </p:xfrm>
          <a:graphic>
            <a:graphicData uri="http://schemas.openxmlformats.org/presentationml/2006/ole">
              <mc:AlternateContent xmlns:mc="http://schemas.openxmlformats.org/markup-compatibility/2006">
                <mc:Choice xmlns:v="urn:schemas-microsoft-com:vml" Requires="v">
                  <p:oleObj name="Bitmap Image" r:id="rId2" imgW="2371680" imgH="5295960" progId="PBrush">
                    <p:embed/>
                  </p:oleObj>
                </mc:Choice>
                <mc:Fallback>
                  <p:oleObj name="Bitmap Image" r:id="rId2" imgW="2371680" imgH="5295960" progId="PBrush">
                    <p:embed/>
                    <p:pic>
                      <p:nvPicPr>
                        <p:cNvPr id="10" name="Object 9">
                          <a:extLst>
                            <a:ext uri="{FF2B5EF4-FFF2-40B4-BE49-F238E27FC236}">
                              <a16:creationId xmlns:a16="http://schemas.microsoft.com/office/drawing/2014/main" id="{EEBCAC62-48C9-55DC-B63F-39F9D2CD7BC5}"/>
                            </a:ext>
                          </a:extLst>
                        </p:cNvPr>
                        <p:cNvPicPr/>
                        <p:nvPr/>
                      </p:nvPicPr>
                      <p:blipFill>
                        <a:blip r:embed="rId3"/>
                        <a:stretch>
                          <a:fillRect/>
                        </a:stretch>
                      </p:blipFill>
                      <p:spPr>
                        <a:xfrm>
                          <a:off x="7790922" y="1255518"/>
                          <a:ext cx="2370272" cy="5295509"/>
                        </a:xfrm>
                        <a:prstGeom prst="rect">
                          <a:avLst/>
                        </a:prstGeom>
                      </p:spPr>
                    </p:pic>
                  </p:oleObj>
                </mc:Fallback>
              </mc:AlternateContent>
            </a:graphicData>
          </a:graphic>
        </p:graphicFrame>
        <p:sp>
          <p:nvSpPr>
            <p:cNvPr id="6" name="Oval 5">
              <a:extLst>
                <a:ext uri="{FF2B5EF4-FFF2-40B4-BE49-F238E27FC236}">
                  <a16:creationId xmlns:a16="http://schemas.microsoft.com/office/drawing/2014/main" id="{0F273537-E0C2-A1DD-CCAB-7CEA58BA4355}"/>
                </a:ext>
              </a:extLst>
            </p:cNvPr>
            <p:cNvSpPr/>
            <p:nvPr/>
          </p:nvSpPr>
          <p:spPr>
            <a:xfrm>
              <a:off x="7928585" y="1359730"/>
              <a:ext cx="1995775" cy="2203269"/>
            </a:xfrm>
            <a:prstGeom prst="ellipse">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8" name="Group 17">
            <a:extLst>
              <a:ext uri="{FF2B5EF4-FFF2-40B4-BE49-F238E27FC236}">
                <a16:creationId xmlns:a16="http://schemas.microsoft.com/office/drawing/2014/main" id="{1998FB42-4217-C28E-B4D6-B7AFA41FFD83}"/>
              </a:ext>
            </a:extLst>
          </p:cNvPr>
          <p:cNvGrpSpPr/>
          <p:nvPr/>
        </p:nvGrpSpPr>
        <p:grpSpPr>
          <a:xfrm>
            <a:off x="5794004" y="1457966"/>
            <a:ext cx="2102891" cy="4500895"/>
            <a:chOff x="4519156" y="2097157"/>
            <a:chExt cx="2198186" cy="4500895"/>
          </a:xfrm>
        </p:grpSpPr>
        <p:graphicFrame>
          <p:nvGraphicFramePr>
            <p:cNvPr id="8" name="Object 7">
              <a:extLst>
                <a:ext uri="{FF2B5EF4-FFF2-40B4-BE49-F238E27FC236}">
                  <a16:creationId xmlns:a16="http://schemas.microsoft.com/office/drawing/2014/main" id="{27B3FCFB-F845-383B-3A4A-053EFFB47B39}"/>
                </a:ext>
              </a:extLst>
            </p:cNvPr>
            <p:cNvGraphicFramePr>
              <a:graphicFrameLocks noChangeAspect="1"/>
            </p:cNvGraphicFramePr>
            <p:nvPr>
              <p:extLst>
                <p:ext uri="{D42A27DB-BD31-4B8C-83A1-F6EECF244321}">
                  <p14:modId xmlns:p14="http://schemas.microsoft.com/office/powerpoint/2010/main" val="3632044009"/>
                </p:ext>
              </p:extLst>
            </p:nvPr>
          </p:nvGraphicFramePr>
          <p:xfrm>
            <a:off x="4519156" y="2097157"/>
            <a:ext cx="2198186" cy="4500895"/>
          </p:xfrm>
          <a:graphic>
            <a:graphicData uri="http://schemas.openxmlformats.org/presentationml/2006/ole">
              <mc:AlternateContent xmlns:mc="http://schemas.openxmlformats.org/markup-compatibility/2006">
                <mc:Choice xmlns:v="urn:schemas-microsoft-com:vml" Requires="v">
                  <p:oleObj name="Bitmap Image" r:id="rId4" imgW="2371680" imgH="5295960" progId="PBrush">
                    <p:embed/>
                  </p:oleObj>
                </mc:Choice>
                <mc:Fallback>
                  <p:oleObj name="Bitmap Image" r:id="rId4" imgW="2371680" imgH="5295960" progId="PBrush">
                    <p:embed/>
                    <p:pic>
                      <p:nvPicPr>
                        <p:cNvPr id="5" name="Object 4">
                          <a:extLst>
                            <a:ext uri="{FF2B5EF4-FFF2-40B4-BE49-F238E27FC236}">
                              <a16:creationId xmlns:a16="http://schemas.microsoft.com/office/drawing/2014/main" id="{76E4697C-C276-207F-F02A-495C874DF0B1}"/>
                            </a:ext>
                          </a:extLst>
                        </p:cNvPr>
                        <p:cNvPicPr/>
                        <p:nvPr/>
                      </p:nvPicPr>
                      <p:blipFill>
                        <a:blip r:embed="rId3"/>
                        <a:stretch>
                          <a:fillRect/>
                        </a:stretch>
                      </p:blipFill>
                      <p:spPr>
                        <a:xfrm>
                          <a:off x="4519156" y="2097157"/>
                          <a:ext cx="2198186" cy="4500895"/>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5E680C4D-F981-AB52-EE7B-5ACB538FFE83}"/>
                </a:ext>
              </a:extLst>
            </p:cNvPr>
            <p:cNvSpPr/>
            <p:nvPr/>
          </p:nvSpPr>
          <p:spPr>
            <a:xfrm>
              <a:off x="4572000" y="2137558"/>
              <a:ext cx="2101986" cy="1968856"/>
            </a:xfrm>
            <a:prstGeom prst="rect">
              <a:avLst/>
            </a:prstGeom>
            <a:solidFill>
              <a:schemeClr val="accent1">
                <a:lumMod val="7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9" name="Group 18">
            <a:extLst>
              <a:ext uri="{FF2B5EF4-FFF2-40B4-BE49-F238E27FC236}">
                <a16:creationId xmlns:a16="http://schemas.microsoft.com/office/drawing/2014/main" id="{67E2DAC6-BE60-DAA6-8B5B-8A1A86C3ABB0}"/>
              </a:ext>
            </a:extLst>
          </p:cNvPr>
          <p:cNvGrpSpPr/>
          <p:nvPr/>
        </p:nvGrpSpPr>
        <p:grpSpPr>
          <a:xfrm>
            <a:off x="8492525" y="135934"/>
            <a:ext cx="3237731" cy="5745680"/>
            <a:chOff x="7801515" y="995102"/>
            <a:chExt cx="3237731" cy="5745680"/>
          </a:xfrm>
        </p:grpSpPr>
        <p:sp>
          <p:nvSpPr>
            <p:cNvPr id="16" name="Rectangle 15">
              <a:extLst>
                <a:ext uri="{FF2B5EF4-FFF2-40B4-BE49-F238E27FC236}">
                  <a16:creationId xmlns:a16="http://schemas.microsoft.com/office/drawing/2014/main" id="{2455E4E6-2230-DFBD-449E-670601CE1E05}"/>
                </a:ext>
              </a:extLst>
            </p:cNvPr>
            <p:cNvSpPr/>
            <p:nvPr/>
          </p:nvSpPr>
          <p:spPr>
            <a:xfrm>
              <a:off x="7801515" y="3894110"/>
              <a:ext cx="3237731" cy="2846672"/>
            </a:xfrm>
            <a:prstGeom prst="rect">
              <a:avLst/>
            </a:prstGeom>
            <a:solidFill>
              <a:srgbClr val="00B0F0">
                <a:alpha val="16000"/>
              </a:srgb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4" name="Object 13">
              <a:extLst>
                <a:ext uri="{FF2B5EF4-FFF2-40B4-BE49-F238E27FC236}">
                  <a16:creationId xmlns:a16="http://schemas.microsoft.com/office/drawing/2014/main" id="{F45A4E4E-E25C-68BB-D2DB-75AF402493D6}"/>
                </a:ext>
              </a:extLst>
            </p:cNvPr>
            <p:cNvGraphicFramePr>
              <a:graphicFrameLocks noChangeAspect="1"/>
            </p:cNvGraphicFramePr>
            <p:nvPr>
              <p:extLst>
                <p:ext uri="{D42A27DB-BD31-4B8C-83A1-F6EECF244321}">
                  <p14:modId xmlns:p14="http://schemas.microsoft.com/office/powerpoint/2010/main" val="546188607"/>
                </p:ext>
              </p:extLst>
            </p:nvPr>
          </p:nvGraphicFramePr>
          <p:xfrm>
            <a:off x="8288896" y="995102"/>
            <a:ext cx="2233612" cy="4508500"/>
          </p:xfrm>
          <a:graphic>
            <a:graphicData uri="http://schemas.openxmlformats.org/presentationml/2006/ole">
              <mc:AlternateContent xmlns:mc="http://schemas.openxmlformats.org/markup-compatibility/2006">
                <mc:Choice xmlns:v="urn:schemas-microsoft-com:vml" Requires="v">
                  <p:oleObj name="Bitmap Image" r:id="rId5" imgW="2409840" imgH="5305320" progId="PBrush">
                    <p:embed/>
                  </p:oleObj>
                </mc:Choice>
                <mc:Fallback>
                  <p:oleObj name="Bitmap Image" r:id="rId5" imgW="2409840" imgH="5305320" progId="PBrush">
                    <p:embed/>
                    <p:pic>
                      <p:nvPicPr>
                        <p:cNvPr id="0" name=""/>
                        <p:cNvPicPr/>
                        <p:nvPr/>
                      </p:nvPicPr>
                      <p:blipFill>
                        <a:blip r:embed="rId6"/>
                        <a:stretch>
                          <a:fillRect/>
                        </a:stretch>
                      </p:blipFill>
                      <p:spPr>
                        <a:xfrm>
                          <a:off x="8288896" y="995102"/>
                          <a:ext cx="2233612" cy="4508500"/>
                        </a:xfrm>
                        <a:prstGeom prst="rect">
                          <a:avLst/>
                        </a:prstGeom>
                      </p:spPr>
                    </p:pic>
                  </p:oleObj>
                </mc:Fallback>
              </mc:AlternateContent>
            </a:graphicData>
          </a:graphic>
        </p:graphicFrame>
        <p:sp>
          <p:nvSpPr>
            <p:cNvPr id="15" name="Rectangle 14">
              <a:extLst>
                <a:ext uri="{FF2B5EF4-FFF2-40B4-BE49-F238E27FC236}">
                  <a16:creationId xmlns:a16="http://schemas.microsoft.com/office/drawing/2014/main" id="{38356A40-E035-6680-0035-0933E877FC6B}"/>
                </a:ext>
              </a:extLst>
            </p:cNvPr>
            <p:cNvSpPr/>
            <p:nvPr/>
          </p:nvSpPr>
          <p:spPr>
            <a:xfrm>
              <a:off x="8005694" y="4624475"/>
              <a:ext cx="2000075" cy="1973577"/>
            </a:xfrm>
            <a:prstGeom prst="rect">
              <a:avLst/>
            </a:prstGeom>
            <a:solidFill>
              <a:schemeClr val="accent1">
                <a:lumMod val="75000"/>
                <a:alpha val="54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925374-0B5D-70F3-A416-3253F510A402}"/>
                </a:ext>
              </a:extLst>
            </p:cNvPr>
            <p:cNvSpPr/>
            <p:nvPr/>
          </p:nvSpPr>
          <p:spPr>
            <a:xfrm>
              <a:off x="7801515" y="2551021"/>
              <a:ext cx="3237731" cy="4189761"/>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0" name="Object 19">
            <a:extLst>
              <a:ext uri="{FF2B5EF4-FFF2-40B4-BE49-F238E27FC236}">
                <a16:creationId xmlns:a16="http://schemas.microsoft.com/office/drawing/2014/main" id="{C4D90472-2E48-1673-CCCB-C4B2AC7D3564}"/>
              </a:ext>
            </a:extLst>
          </p:cNvPr>
          <p:cNvGraphicFramePr>
            <a:graphicFrameLocks noChangeAspect="1"/>
          </p:cNvGraphicFramePr>
          <p:nvPr>
            <p:extLst>
              <p:ext uri="{D42A27DB-BD31-4B8C-83A1-F6EECF244321}">
                <p14:modId xmlns:p14="http://schemas.microsoft.com/office/powerpoint/2010/main" val="1464931182"/>
              </p:ext>
            </p:extLst>
          </p:nvPr>
        </p:nvGraphicFramePr>
        <p:xfrm>
          <a:off x="416117" y="1458298"/>
          <a:ext cx="2081213" cy="4500563"/>
        </p:xfrm>
        <a:graphic>
          <a:graphicData uri="http://schemas.openxmlformats.org/presentationml/2006/ole">
            <mc:AlternateContent xmlns:mc="http://schemas.openxmlformats.org/markup-compatibility/2006">
              <mc:Choice xmlns:v="urn:schemas-microsoft-com:vml" Requires="v">
                <p:oleObj name="Bitmap Image" r:id="rId7" imgW="2371680" imgH="5295960" progId="PBrush">
                  <p:embed/>
                </p:oleObj>
              </mc:Choice>
              <mc:Fallback>
                <p:oleObj name="Bitmap Image" r:id="rId7" imgW="2371680" imgH="5295960" progId="PBrush">
                  <p:embed/>
                  <p:pic>
                    <p:nvPicPr>
                      <p:cNvPr id="5" name="Object 4">
                        <a:extLst>
                          <a:ext uri="{FF2B5EF4-FFF2-40B4-BE49-F238E27FC236}">
                            <a16:creationId xmlns:a16="http://schemas.microsoft.com/office/drawing/2014/main" id="{76E4697C-C276-207F-F02A-495C874DF0B1}"/>
                          </a:ext>
                        </a:extLst>
                      </p:cNvPr>
                      <p:cNvPicPr/>
                      <p:nvPr/>
                    </p:nvPicPr>
                    <p:blipFill>
                      <a:blip r:embed="rId3"/>
                      <a:stretch>
                        <a:fillRect/>
                      </a:stretch>
                    </p:blipFill>
                    <p:spPr>
                      <a:xfrm>
                        <a:off x="416117" y="1458298"/>
                        <a:ext cx="2081213" cy="4500563"/>
                      </a:xfrm>
                      <a:prstGeom prst="rect">
                        <a:avLst/>
                      </a:prstGeom>
                    </p:spPr>
                  </p:pic>
                </p:oleObj>
              </mc:Fallback>
            </mc:AlternateContent>
          </a:graphicData>
        </a:graphic>
      </p:graphicFrame>
      <p:sp>
        <p:nvSpPr>
          <p:cNvPr id="21" name="TextBox 20">
            <a:extLst>
              <a:ext uri="{FF2B5EF4-FFF2-40B4-BE49-F238E27FC236}">
                <a16:creationId xmlns:a16="http://schemas.microsoft.com/office/drawing/2014/main" id="{EF00A832-544F-1CD8-3A62-44A202ED8100}"/>
              </a:ext>
            </a:extLst>
          </p:cNvPr>
          <p:cNvSpPr txBox="1"/>
          <p:nvPr/>
        </p:nvSpPr>
        <p:spPr>
          <a:xfrm>
            <a:off x="3123967" y="6130658"/>
            <a:ext cx="1975477" cy="369332"/>
          </a:xfrm>
          <a:prstGeom prst="rect">
            <a:avLst/>
          </a:prstGeom>
          <a:noFill/>
        </p:spPr>
        <p:txBody>
          <a:bodyPr wrap="none" rtlCol="0">
            <a:spAutoFit/>
          </a:bodyPr>
          <a:lstStyle/>
          <a:p>
            <a:r>
              <a:rPr lang="en-US" dirty="0"/>
              <a:t>10% Glycerin + PBS</a:t>
            </a:r>
          </a:p>
        </p:txBody>
      </p:sp>
      <p:sp>
        <p:nvSpPr>
          <p:cNvPr id="22" name="TextBox 21">
            <a:extLst>
              <a:ext uri="{FF2B5EF4-FFF2-40B4-BE49-F238E27FC236}">
                <a16:creationId xmlns:a16="http://schemas.microsoft.com/office/drawing/2014/main" id="{6ABE7414-D2BF-683C-0416-1A30AC0D558C}"/>
              </a:ext>
            </a:extLst>
          </p:cNvPr>
          <p:cNvSpPr txBox="1"/>
          <p:nvPr/>
        </p:nvSpPr>
        <p:spPr>
          <a:xfrm>
            <a:off x="6119089" y="6118850"/>
            <a:ext cx="1542345" cy="369332"/>
          </a:xfrm>
          <a:prstGeom prst="rect">
            <a:avLst/>
          </a:prstGeom>
          <a:noFill/>
        </p:spPr>
        <p:txBody>
          <a:bodyPr wrap="none" rtlCol="0">
            <a:spAutoFit/>
          </a:bodyPr>
          <a:lstStyle/>
          <a:p>
            <a:r>
              <a:rPr lang="en-US" dirty="0"/>
              <a:t>Add Cover Slip</a:t>
            </a:r>
          </a:p>
        </p:txBody>
      </p:sp>
      <p:sp>
        <p:nvSpPr>
          <p:cNvPr id="23" name="TextBox 22">
            <a:extLst>
              <a:ext uri="{FF2B5EF4-FFF2-40B4-BE49-F238E27FC236}">
                <a16:creationId xmlns:a16="http://schemas.microsoft.com/office/drawing/2014/main" id="{AC818C02-36C2-1B7B-7C25-B3B4EE89190C}"/>
              </a:ext>
            </a:extLst>
          </p:cNvPr>
          <p:cNvSpPr txBox="1"/>
          <p:nvPr/>
        </p:nvSpPr>
        <p:spPr>
          <a:xfrm>
            <a:off x="670088" y="6118850"/>
            <a:ext cx="1521955" cy="369332"/>
          </a:xfrm>
          <a:prstGeom prst="rect">
            <a:avLst/>
          </a:prstGeom>
          <a:noFill/>
        </p:spPr>
        <p:txBody>
          <a:bodyPr wrap="none" rtlCol="0">
            <a:spAutoFit/>
          </a:bodyPr>
          <a:lstStyle/>
          <a:p>
            <a:r>
              <a:rPr lang="en-US" dirty="0"/>
              <a:t>Stained Tissue</a:t>
            </a:r>
          </a:p>
        </p:txBody>
      </p:sp>
      <p:sp>
        <p:nvSpPr>
          <p:cNvPr id="24" name="TextBox 23">
            <a:extLst>
              <a:ext uri="{FF2B5EF4-FFF2-40B4-BE49-F238E27FC236}">
                <a16:creationId xmlns:a16="http://schemas.microsoft.com/office/drawing/2014/main" id="{8D04BFBF-98C4-8B56-2E95-DA4510D602AC}"/>
              </a:ext>
            </a:extLst>
          </p:cNvPr>
          <p:cNvSpPr txBox="1"/>
          <p:nvPr/>
        </p:nvSpPr>
        <p:spPr>
          <a:xfrm>
            <a:off x="9135351" y="5980454"/>
            <a:ext cx="2245166" cy="646331"/>
          </a:xfrm>
          <a:prstGeom prst="rect">
            <a:avLst/>
          </a:prstGeom>
          <a:noFill/>
        </p:spPr>
        <p:txBody>
          <a:bodyPr wrap="none" rtlCol="0">
            <a:spAutoFit/>
          </a:bodyPr>
          <a:lstStyle/>
          <a:p>
            <a:r>
              <a:rPr lang="en-US" dirty="0"/>
              <a:t>Remove Cover Slip via</a:t>
            </a:r>
          </a:p>
          <a:p>
            <a:r>
              <a:rPr lang="en-US" dirty="0"/>
              <a:t>Dipping into PBS</a:t>
            </a:r>
          </a:p>
        </p:txBody>
      </p:sp>
      <p:sp>
        <p:nvSpPr>
          <p:cNvPr id="25" name="Title 1">
            <a:extLst>
              <a:ext uri="{FF2B5EF4-FFF2-40B4-BE49-F238E27FC236}">
                <a16:creationId xmlns:a16="http://schemas.microsoft.com/office/drawing/2014/main" id="{CFCD0CB0-DA56-59AD-4F16-309EBE4934F1}"/>
              </a:ext>
            </a:extLst>
          </p:cNvPr>
          <p:cNvSpPr>
            <a:spLocks noGrp="1"/>
          </p:cNvSpPr>
          <p:nvPr>
            <p:ph type="title"/>
          </p:nvPr>
        </p:nvSpPr>
        <p:spPr>
          <a:xfrm>
            <a:off x="0" y="0"/>
            <a:ext cx="3061741" cy="577850"/>
          </a:xfrm>
        </p:spPr>
        <p:txBody>
          <a:bodyPr>
            <a:normAutofit fontScale="90000"/>
          </a:bodyPr>
          <a:lstStyle/>
          <a:p>
            <a:r>
              <a:rPr lang="en-US" dirty="0"/>
              <a:t>CyCIF Issues</a:t>
            </a:r>
          </a:p>
        </p:txBody>
      </p:sp>
      <p:sp>
        <p:nvSpPr>
          <p:cNvPr id="26" name="Content Placeholder 4">
            <a:extLst>
              <a:ext uri="{FF2B5EF4-FFF2-40B4-BE49-F238E27FC236}">
                <a16:creationId xmlns:a16="http://schemas.microsoft.com/office/drawing/2014/main" id="{55FC5838-9606-F12A-1513-331C71FEB4E9}"/>
              </a:ext>
            </a:extLst>
          </p:cNvPr>
          <p:cNvSpPr>
            <a:spLocks noGrp="1"/>
          </p:cNvSpPr>
          <p:nvPr>
            <p:ph idx="1"/>
          </p:nvPr>
        </p:nvSpPr>
        <p:spPr>
          <a:xfrm>
            <a:off x="3061741" y="102157"/>
            <a:ext cx="5652765" cy="577850"/>
          </a:xfrm>
        </p:spPr>
        <p:txBody>
          <a:bodyPr>
            <a:normAutofit/>
          </a:bodyPr>
          <a:lstStyle/>
          <a:p>
            <a:pPr marL="0" indent="0">
              <a:buNone/>
            </a:pPr>
            <a:r>
              <a:rPr lang="en-US" sz="2400" dirty="0"/>
              <a:t>Labor barriers = long and tedious process</a:t>
            </a:r>
          </a:p>
        </p:txBody>
      </p:sp>
      <p:sp>
        <p:nvSpPr>
          <p:cNvPr id="27" name="TextBox 26">
            <a:extLst>
              <a:ext uri="{FF2B5EF4-FFF2-40B4-BE49-F238E27FC236}">
                <a16:creationId xmlns:a16="http://schemas.microsoft.com/office/drawing/2014/main" id="{9F416702-5AEB-43F0-CF94-368FB2B3ACC2}"/>
              </a:ext>
            </a:extLst>
          </p:cNvPr>
          <p:cNvSpPr txBox="1"/>
          <p:nvPr/>
        </p:nvSpPr>
        <p:spPr>
          <a:xfrm>
            <a:off x="2983582" y="786133"/>
            <a:ext cx="3835089" cy="523220"/>
          </a:xfrm>
          <a:prstGeom prst="rect">
            <a:avLst/>
          </a:prstGeom>
          <a:noFill/>
        </p:spPr>
        <p:txBody>
          <a:bodyPr wrap="none" rtlCol="0">
            <a:spAutoFit/>
          </a:bodyPr>
          <a:lstStyle/>
          <a:p>
            <a:r>
              <a:rPr lang="en-US" sz="2800" u="sng" dirty="0"/>
              <a:t>Cover Slipping Procedure</a:t>
            </a:r>
          </a:p>
        </p:txBody>
      </p:sp>
    </p:spTree>
    <p:extLst>
      <p:ext uri="{BB962C8B-B14F-4D97-AF65-F5344CB8AC3E}">
        <p14:creationId xmlns:p14="http://schemas.microsoft.com/office/powerpoint/2010/main" val="181161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1CC4A-EF18-F1AD-642D-5BF26680E7AF}"/>
              </a:ext>
            </a:extLst>
          </p:cNvPr>
          <p:cNvSpPr>
            <a:spLocks noGrp="1"/>
          </p:cNvSpPr>
          <p:nvPr>
            <p:ph type="title"/>
          </p:nvPr>
        </p:nvSpPr>
        <p:spPr/>
        <p:txBody>
          <a:bodyPr/>
          <a:lstStyle/>
          <a:p>
            <a:r>
              <a:rPr lang="en-US" dirty="0"/>
              <a:t>Fiducial Issue</a:t>
            </a:r>
          </a:p>
        </p:txBody>
      </p:sp>
      <p:sp>
        <p:nvSpPr>
          <p:cNvPr id="3" name="Content Placeholder 2">
            <a:extLst>
              <a:ext uri="{FF2B5EF4-FFF2-40B4-BE49-F238E27FC236}">
                <a16:creationId xmlns:a16="http://schemas.microsoft.com/office/drawing/2014/main" id="{AFFEC500-F600-E1F8-0228-D5F71D5553FC}"/>
              </a:ext>
            </a:extLst>
          </p:cNvPr>
          <p:cNvSpPr>
            <a:spLocks noGrp="1"/>
          </p:cNvSpPr>
          <p:nvPr>
            <p:ph idx="1"/>
          </p:nvPr>
        </p:nvSpPr>
        <p:spPr/>
        <p:txBody>
          <a:bodyPr/>
          <a:lstStyle/>
          <a:p>
            <a:r>
              <a:rPr lang="en-US" dirty="0"/>
              <a:t>Images in action</a:t>
            </a:r>
          </a:p>
        </p:txBody>
      </p:sp>
    </p:spTree>
    <p:extLst>
      <p:ext uri="{BB962C8B-B14F-4D97-AF65-F5344CB8AC3E}">
        <p14:creationId xmlns:p14="http://schemas.microsoft.com/office/powerpoint/2010/main" val="1705390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13175-BB5D-4680-B7A9-6AE7AC61D316}"/>
              </a:ext>
            </a:extLst>
          </p:cNvPr>
          <p:cNvSpPr>
            <a:spLocks noGrp="1"/>
          </p:cNvSpPr>
          <p:nvPr>
            <p:ph type="title"/>
          </p:nvPr>
        </p:nvSpPr>
        <p:spPr>
          <a:xfrm>
            <a:off x="605286" y="140840"/>
            <a:ext cx="3061741" cy="577850"/>
          </a:xfrm>
        </p:spPr>
        <p:txBody>
          <a:bodyPr>
            <a:normAutofit fontScale="90000"/>
          </a:bodyPr>
          <a:lstStyle/>
          <a:p>
            <a:r>
              <a:rPr lang="en-US" dirty="0"/>
              <a:t>CyCIF Issues</a:t>
            </a:r>
          </a:p>
        </p:txBody>
      </p:sp>
      <p:sp>
        <p:nvSpPr>
          <p:cNvPr id="5" name="Content Placeholder 4">
            <a:extLst>
              <a:ext uri="{FF2B5EF4-FFF2-40B4-BE49-F238E27FC236}">
                <a16:creationId xmlns:a16="http://schemas.microsoft.com/office/drawing/2014/main" id="{2B9CA31E-424E-EEE1-82CE-8F66B1665451}"/>
              </a:ext>
            </a:extLst>
          </p:cNvPr>
          <p:cNvSpPr>
            <a:spLocks noGrp="1"/>
          </p:cNvSpPr>
          <p:nvPr>
            <p:ph idx="1"/>
          </p:nvPr>
        </p:nvSpPr>
        <p:spPr>
          <a:xfrm>
            <a:off x="0" y="945346"/>
            <a:ext cx="12192000" cy="577850"/>
          </a:xfrm>
        </p:spPr>
        <p:txBody>
          <a:bodyPr>
            <a:normAutofit/>
          </a:bodyPr>
          <a:lstStyle/>
          <a:p>
            <a:pPr marL="0" indent="0" algn="ctr">
              <a:buNone/>
            </a:pPr>
            <a:r>
              <a:rPr lang="en-US" sz="2400" dirty="0"/>
              <a:t>Labor barriers = long and tedious process</a:t>
            </a:r>
          </a:p>
        </p:txBody>
      </p:sp>
      <p:sp>
        <p:nvSpPr>
          <p:cNvPr id="6" name="TextBox 5">
            <a:extLst>
              <a:ext uri="{FF2B5EF4-FFF2-40B4-BE49-F238E27FC236}">
                <a16:creationId xmlns:a16="http://schemas.microsoft.com/office/drawing/2014/main" id="{63B71D44-245A-C50D-FCBA-EEE1B7279777}"/>
              </a:ext>
            </a:extLst>
          </p:cNvPr>
          <p:cNvSpPr txBox="1"/>
          <p:nvPr/>
        </p:nvSpPr>
        <p:spPr>
          <a:xfrm>
            <a:off x="2219615" y="2165699"/>
            <a:ext cx="2632131" cy="646331"/>
          </a:xfrm>
          <a:prstGeom prst="rect">
            <a:avLst/>
          </a:prstGeom>
          <a:noFill/>
        </p:spPr>
        <p:txBody>
          <a:bodyPr wrap="none" rtlCol="0">
            <a:spAutoFit/>
          </a:bodyPr>
          <a:lstStyle/>
          <a:p>
            <a:r>
              <a:rPr lang="en-US" dirty="0"/>
              <a:t>Getting back to same spot</a:t>
            </a:r>
          </a:p>
          <a:p>
            <a:r>
              <a:rPr lang="en-US" dirty="0"/>
              <a:t>(Fiducial mark method)</a:t>
            </a:r>
          </a:p>
        </p:txBody>
      </p:sp>
      <p:sp>
        <p:nvSpPr>
          <p:cNvPr id="7" name="TextBox 6">
            <a:extLst>
              <a:ext uri="{FF2B5EF4-FFF2-40B4-BE49-F238E27FC236}">
                <a16:creationId xmlns:a16="http://schemas.microsoft.com/office/drawing/2014/main" id="{996B3AAC-92F8-4C16-A2E0-E005A7CD4877}"/>
              </a:ext>
            </a:extLst>
          </p:cNvPr>
          <p:cNvSpPr txBox="1"/>
          <p:nvPr/>
        </p:nvSpPr>
        <p:spPr>
          <a:xfrm>
            <a:off x="8656320" y="2165699"/>
            <a:ext cx="1518301" cy="369332"/>
          </a:xfrm>
          <a:prstGeom prst="rect">
            <a:avLst/>
          </a:prstGeom>
          <a:noFill/>
        </p:spPr>
        <p:txBody>
          <a:bodyPr wrap="none" rtlCol="0">
            <a:spAutoFit/>
          </a:bodyPr>
          <a:lstStyle/>
          <a:p>
            <a:r>
              <a:rPr lang="en-US" dirty="0"/>
              <a:t>Cover Slipping</a:t>
            </a:r>
          </a:p>
        </p:txBody>
      </p:sp>
      <p:sp>
        <p:nvSpPr>
          <p:cNvPr id="9" name="TextBox 8">
            <a:extLst>
              <a:ext uri="{FF2B5EF4-FFF2-40B4-BE49-F238E27FC236}">
                <a16:creationId xmlns:a16="http://schemas.microsoft.com/office/drawing/2014/main" id="{7B25E3E9-F4A7-527E-4008-F37DC8E6EF92}"/>
              </a:ext>
            </a:extLst>
          </p:cNvPr>
          <p:cNvSpPr txBox="1"/>
          <p:nvPr/>
        </p:nvSpPr>
        <p:spPr>
          <a:xfrm>
            <a:off x="5991497" y="2165699"/>
            <a:ext cx="1356590" cy="369332"/>
          </a:xfrm>
          <a:prstGeom prst="rect">
            <a:avLst/>
          </a:prstGeom>
          <a:noFill/>
        </p:spPr>
        <p:txBody>
          <a:bodyPr wrap="none" rtlCol="0">
            <a:spAutoFit/>
          </a:bodyPr>
          <a:lstStyle/>
          <a:p>
            <a:r>
              <a:rPr lang="en-US" dirty="0"/>
              <a:t>Gifs for both</a:t>
            </a:r>
          </a:p>
        </p:txBody>
      </p:sp>
      <p:graphicFrame>
        <p:nvGraphicFramePr>
          <p:cNvPr id="13" name="Object 12">
            <a:extLst>
              <a:ext uri="{FF2B5EF4-FFF2-40B4-BE49-F238E27FC236}">
                <a16:creationId xmlns:a16="http://schemas.microsoft.com/office/drawing/2014/main" id="{D1156C05-34C6-A219-2028-C29369C331C4}"/>
              </a:ext>
            </a:extLst>
          </p:cNvPr>
          <p:cNvGraphicFramePr>
            <a:graphicFrameLocks noChangeAspect="1"/>
          </p:cNvGraphicFramePr>
          <p:nvPr>
            <p:extLst>
              <p:ext uri="{D42A27DB-BD31-4B8C-83A1-F6EECF244321}">
                <p14:modId xmlns:p14="http://schemas.microsoft.com/office/powerpoint/2010/main" val="3450044337"/>
              </p:ext>
            </p:extLst>
          </p:nvPr>
        </p:nvGraphicFramePr>
        <p:xfrm>
          <a:off x="6410227" y="2714918"/>
          <a:ext cx="5239586" cy="2496865"/>
        </p:xfrm>
        <a:graphic>
          <a:graphicData uri="http://schemas.openxmlformats.org/presentationml/2006/ole">
            <mc:AlternateContent xmlns:mc="http://schemas.openxmlformats.org/markup-compatibility/2006">
              <mc:Choice xmlns:v="urn:schemas-microsoft-com:vml" Requires="v">
                <p:oleObj name="Bitmap Image" r:id="rId2" imgW="11534760" imgH="5915160" progId="PBrush">
                  <p:embed/>
                </p:oleObj>
              </mc:Choice>
              <mc:Fallback>
                <p:oleObj name="Bitmap Image" r:id="rId2" imgW="11534760" imgH="5915160" progId="PBrush">
                  <p:embed/>
                  <p:pic>
                    <p:nvPicPr>
                      <p:cNvPr id="0" name=""/>
                      <p:cNvPicPr/>
                      <p:nvPr/>
                    </p:nvPicPr>
                    <p:blipFill>
                      <a:blip r:embed="rId3"/>
                      <a:stretch>
                        <a:fillRect/>
                      </a:stretch>
                    </p:blipFill>
                    <p:spPr>
                      <a:xfrm>
                        <a:off x="6410227" y="2714918"/>
                        <a:ext cx="5239586" cy="2496865"/>
                      </a:xfrm>
                      <a:prstGeom prst="rect">
                        <a:avLst/>
                      </a:prstGeom>
                    </p:spPr>
                  </p:pic>
                </p:oleObj>
              </mc:Fallback>
            </mc:AlternateContent>
          </a:graphicData>
        </a:graphic>
      </p:graphicFrame>
    </p:spTree>
    <p:extLst>
      <p:ext uri="{BB962C8B-B14F-4D97-AF65-F5344CB8AC3E}">
        <p14:creationId xmlns:p14="http://schemas.microsoft.com/office/powerpoint/2010/main" val="1108983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BA719-8E7A-EE07-3031-CD73CF137CC9}"/>
              </a:ext>
            </a:extLst>
          </p:cNvPr>
          <p:cNvSpPr>
            <a:spLocks noGrp="1"/>
          </p:cNvSpPr>
          <p:nvPr>
            <p:ph type="title"/>
          </p:nvPr>
        </p:nvSpPr>
        <p:spPr>
          <a:xfrm>
            <a:off x="360218" y="152545"/>
            <a:ext cx="10515600" cy="528492"/>
          </a:xfrm>
        </p:spPr>
        <p:txBody>
          <a:bodyPr>
            <a:normAutofit fontScale="90000"/>
          </a:bodyPr>
          <a:lstStyle/>
          <a:p>
            <a:r>
              <a:rPr lang="en-US" dirty="0"/>
              <a:t>Auto-</a:t>
            </a:r>
            <a:r>
              <a:rPr lang="en-US" dirty="0" err="1"/>
              <a:t>CyPlex</a:t>
            </a:r>
            <a:r>
              <a:rPr lang="en-US" dirty="0"/>
              <a:t> Design Goals</a:t>
            </a:r>
          </a:p>
        </p:txBody>
      </p:sp>
      <p:graphicFrame>
        <p:nvGraphicFramePr>
          <p:cNvPr id="4" name="Table 4">
            <a:extLst>
              <a:ext uri="{FF2B5EF4-FFF2-40B4-BE49-F238E27FC236}">
                <a16:creationId xmlns:a16="http://schemas.microsoft.com/office/drawing/2014/main" id="{F19CCB96-8C40-5042-DA82-0854D3ED0487}"/>
              </a:ext>
            </a:extLst>
          </p:cNvPr>
          <p:cNvGraphicFramePr>
            <a:graphicFrameLocks noGrp="1"/>
          </p:cNvGraphicFramePr>
          <p:nvPr>
            <p:extLst>
              <p:ext uri="{D42A27DB-BD31-4B8C-83A1-F6EECF244321}">
                <p14:modId xmlns:p14="http://schemas.microsoft.com/office/powerpoint/2010/main" val="4087448619"/>
              </p:ext>
            </p:extLst>
          </p:nvPr>
        </p:nvGraphicFramePr>
        <p:xfrm>
          <a:off x="1855355" y="1280775"/>
          <a:ext cx="8128000" cy="111252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77279831"/>
                    </a:ext>
                  </a:extLst>
                </a:gridCol>
                <a:gridCol w="4064000">
                  <a:extLst>
                    <a:ext uri="{9D8B030D-6E8A-4147-A177-3AD203B41FA5}">
                      <a16:colId xmlns:a16="http://schemas.microsoft.com/office/drawing/2014/main" val="4260369288"/>
                    </a:ext>
                  </a:extLst>
                </a:gridCol>
              </a:tblGrid>
              <a:tr h="370840">
                <a:tc>
                  <a:txBody>
                    <a:bodyPr/>
                    <a:lstStyle/>
                    <a:p>
                      <a:r>
                        <a:rPr lang="en-US" dirty="0"/>
                        <a:t>Problem </a:t>
                      </a:r>
                    </a:p>
                  </a:txBody>
                  <a:tcPr/>
                </a:tc>
                <a:tc>
                  <a:txBody>
                    <a:bodyPr/>
                    <a:lstStyle/>
                    <a:p>
                      <a:r>
                        <a:rPr lang="en-US" dirty="0"/>
                        <a:t>Solution</a:t>
                      </a:r>
                    </a:p>
                  </a:txBody>
                  <a:tcPr/>
                </a:tc>
                <a:extLst>
                  <a:ext uri="{0D108BD9-81ED-4DB2-BD59-A6C34878D82A}">
                    <a16:rowId xmlns:a16="http://schemas.microsoft.com/office/drawing/2014/main" val="1117800197"/>
                  </a:ext>
                </a:extLst>
              </a:tr>
              <a:tr h="370840">
                <a:tc>
                  <a:txBody>
                    <a:bodyPr/>
                    <a:lstStyle/>
                    <a:p>
                      <a:r>
                        <a:rPr lang="en-US" dirty="0"/>
                        <a:t>Returning to same locations for imaging</a:t>
                      </a:r>
                    </a:p>
                  </a:txBody>
                  <a:tcPr/>
                </a:tc>
                <a:tc>
                  <a:txBody>
                    <a:bodyPr/>
                    <a:lstStyle/>
                    <a:p>
                      <a:r>
                        <a:rPr lang="en-US" dirty="0"/>
                        <a:t>Keep slide on stage for entire process</a:t>
                      </a:r>
                    </a:p>
                  </a:txBody>
                  <a:tcPr/>
                </a:tc>
                <a:extLst>
                  <a:ext uri="{0D108BD9-81ED-4DB2-BD59-A6C34878D82A}">
                    <a16:rowId xmlns:a16="http://schemas.microsoft.com/office/drawing/2014/main" val="558481827"/>
                  </a:ext>
                </a:extLst>
              </a:tr>
              <a:tr h="370840">
                <a:tc>
                  <a:txBody>
                    <a:bodyPr/>
                    <a:lstStyle/>
                    <a:p>
                      <a:r>
                        <a:rPr lang="en-US" dirty="0"/>
                        <a:t>Coverslip to prevent dehydration</a:t>
                      </a:r>
                    </a:p>
                  </a:txBody>
                  <a:tcPr/>
                </a:tc>
                <a:tc>
                  <a:txBody>
                    <a:bodyPr/>
                    <a:lstStyle/>
                    <a:p>
                      <a:r>
                        <a:rPr lang="en-US" dirty="0"/>
                        <a:t>Image under water w/o coverslip</a:t>
                      </a:r>
                    </a:p>
                  </a:txBody>
                  <a:tcPr/>
                </a:tc>
                <a:extLst>
                  <a:ext uri="{0D108BD9-81ED-4DB2-BD59-A6C34878D82A}">
                    <a16:rowId xmlns:a16="http://schemas.microsoft.com/office/drawing/2014/main" val="4099231117"/>
                  </a:ext>
                </a:extLst>
              </a:tr>
            </a:tbl>
          </a:graphicData>
        </a:graphic>
      </p:graphicFrame>
      <p:sp>
        <p:nvSpPr>
          <p:cNvPr id="7" name="TextBox 6">
            <a:extLst>
              <a:ext uri="{FF2B5EF4-FFF2-40B4-BE49-F238E27FC236}">
                <a16:creationId xmlns:a16="http://schemas.microsoft.com/office/drawing/2014/main" id="{3BF443A2-3ACD-ED94-4B37-07507CE4C59F}"/>
              </a:ext>
            </a:extLst>
          </p:cNvPr>
          <p:cNvSpPr txBox="1"/>
          <p:nvPr/>
        </p:nvSpPr>
        <p:spPr>
          <a:xfrm>
            <a:off x="2276273" y="3197314"/>
            <a:ext cx="7461114" cy="3231654"/>
          </a:xfrm>
          <a:prstGeom prst="rect">
            <a:avLst/>
          </a:prstGeom>
          <a:noFill/>
        </p:spPr>
        <p:txBody>
          <a:bodyPr wrap="square" rtlCol="0">
            <a:spAutoFit/>
          </a:bodyPr>
          <a:lstStyle/>
          <a:p>
            <a:r>
              <a:rPr lang="en-US" sz="2400" u="sng" dirty="0"/>
              <a:t>Goals</a:t>
            </a:r>
          </a:p>
          <a:p>
            <a:pPr marL="342900" indent="-342900">
              <a:buAutoNum type="arabicPeriod"/>
            </a:pPr>
            <a:r>
              <a:rPr lang="en-US" sz="2400" dirty="0"/>
              <a:t>Use as much open-source as possible</a:t>
            </a:r>
          </a:p>
          <a:p>
            <a:pPr marL="342900" indent="-342900">
              <a:buAutoNum type="arabicPeriod"/>
            </a:pPr>
            <a:r>
              <a:rPr lang="en-US" sz="2400" dirty="0"/>
              <a:t>Intermediate resolution</a:t>
            </a:r>
          </a:p>
          <a:p>
            <a:pPr marL="342900" indent="-342900">
              <a:buAutoNum type="arabicPeriod"/>
            </a:pPr>
            <a:r>
              <a:rPr lang="en-US" sz="2400" dirty="0"/>
              <a:t>Maximize Field of View</a:t>
            </a:r>
          </a:p>
          <a:p>
            <a:pPr marL="342900" indent="-342900">
              <a:buAutoNum type="arabicPeriod"/>
            </a:pPr>
            <a:r>
              <a:rPr lang="en-US" sz="2400" dirty="0"/>
              <a:t>Ultra Repeatable stage</a:t>
            </a:r>
          </a:p>
          <a:p>
            <a:pPr marL="342900" indent="-342900">
              <a:buAutoNum type="arabicPeriod"/>
            </a:pPr>
            <a:r>
              <a:rPr lang="en-US" sz="2400" dirty="0"/>
              <a:t>Wide Field</a:t>
            </a:r>
          </a:p>
          <a:p>
            <a:pPr marL="342900" indent="-342900">
              <a:buAutoNum type="arabicPeriod"/>
            </a:pPr>
            <a:r>
              <a:rPr lang="en-US" sz="2400" dirty="0"/>
              <a:t>Incorporate microfluidic system donated from BI</a:t>
            </a:r>
          </a:p>
          <a:p>
            <a:pPr marL="342900" indent="-342900">
              <a:buAutoNum type="arabicPeriod"/>
            </a:pPr>
            <a:endParaRPr lang="en-US" dirty="0"/>
          </a:p>
          <a:p>
            <a:pPr marL="342900" indent="-342900">
              <a:buAutoNum type="arabicPeriod"/>
            </a:pPr>
            <a:endParaRPr lang="en-US" dirty="0"/>
          </a:p>
        </p:txBody>
      </p:sp>
    </p:spTree>
    <p:extLst>
      <p:ext uri="{BB962C8B-B14F-4D97-AF65-F5344CB8AC3E}">
        <p14:creationId xmlns:p14="http://schemas.microsoft.com/office/powerpoint/2010/main" val="28747397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22479</TotalTime>
  <Words>1544</Words>
  <Application>Microsoft Office PowerPoint</Application>
  <PresentationFormat>Widescreen</PresentationFormat>
  <Paragraphs>229</Paragraphs>
  <Slides>37</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37</vt:i4>
      </vt:variant>
    </vt:vector>
  </HeadingPairs>
  <TitlesOfParts>
    <vt:vector size="44" baseType="lpstr">
      <vt:lpstr>Arial</vt:lpstr>
      <vt:lpstr>Calibri</vt:lpstr>
      <vt:lpstr>Calibri Light</vt:lpstr>
      <vt:lpstr>Lato</vt:lpstr>
      <vt:lpstr>Office Theme</vt:lpstr>
      <vt:lpstr>Bitmap Image</vt:lpstr>
      <vt:lpstr>Prism 9</vt:lpstr>
      <vt:lpstr>Floor Meeting Talk Outline</vt:lpstr>
      <vt:lpstr>Outline</vt:lpstr>
      <vt:lpstr>Multiplexing</vt:lpstr>
      <vt:lpstr>Release Flurophore/Antibody</vt:lpstr>
      <vt:lpstr>PowerPoint Presentation</vt:lpstr>
      <vt:lpstr>CyCIF Issues</vt:lpstr>
      <vt:lpstr>Fiducial Issue</vt:lpstr>
      <vt:lpstr>CyCIF Issues</vt:lpstr>
      <vt:lpstr>Auto-CyPlex Design Goals</vt:lpstr>
      <vt:lpstr>CAD Designing</vt:lpstr>
      <vt:lpstr>Parametric Modeling</vt:lpstr>
      <vt:lpstr>3D Printing Technology</vt:lpstr>
      <vt:lpstr>PowerPoint Presentation</vt:lpstr>
      <vt:lpstr>PowerPoint Presentation</vt:lpstr>
      <vt:lpstr>Invisi-Slip System</vt:lpstr>
      <vt:lpstr>File Format</vt:lpstr>
      <vt:lpstr>FreeCAD Mode</vt:lpstr>
      <vt:lpstr>PowerPoint Presentation</vt:lpstr>
      <vt:lpstr>Reflection Issue</vt:lpstr>
      <vt:lpstr>PowerPoint Presentation</vt:lpstr>
      <vt:lpstr>Auto Exposure vs Auto Focus: Chicken and Egg Problem</vt:lpstr>
      <vt:lpstr>Solution</vt:lpstr>
      <vt:lpstr>Solution</vt:lpstr>
      <vt:lpstr>Solution</vt:lpstr>
      <vt:lpstr>Solution</vt:lpstr>
      <vt:lpstr>Solution</vt:lpstr>
      <vt:lpstr>First Order Decay graphs Alexa 488</vt:lpstr>
      <vt:lpstr>Second Order Decay Graph Alexa 488</vt:lpstr>
      <vt:lpstr>Bleaching Alexa 647</vt:lpstr>
      <vt:lpstr>Discussion </vt:lpstr>
      <vt:lpstr>Discussion </vt:lpstr>
      <vt:lpstr>Tau Chart</vt:lpstr>
      <vt:lpstr>Direct Conj Cycle 1 Observations and Video</vt:lpstr>
      <vt:lpstr>Time Lapse Int Graph</vt:lpstr>
      <vt:lpstr>Time Lapse Int Rate Graph</vt:lpstr>
      <vt:lpstr>PowerPoint Presentation</vt:lpstr>
      <vt:lpstr>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Floor Meeting Talk Outline</dc:title>
  <dc:creator>md.anderson03@gmail.com</dc:creator>
  <cp:lastModifiedBy>michael anderson</cp:lastModifiedBy>
  <cp:revision>12</cp:revision>
  <dcterms:created xsi:type="dcterms:W3CDTF">2022-12-19T15:23:17Z</dcterms:created>
  <dcterms:modified xsi:type="dcterms:W3CDTF">2023-01-05T01:35:53Z</dcterms:modified>
</cp:coreProperties>
</file>